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7"/>
  </p:notesMasterIdLst>
  <p:handoutMasterIdLst>
    <p:handoutMasterId r:id="rId32"/>
  </p:handoutMasterIdLst>
  <p:sldIdLst>
    <p:sldId id="257" r:id="rId3"/>
    <p:sldId id="258" r:id="rId4"/>
    <p:sldId id="259" r:id="rId5"/>
    <p:sldId id="339" r:id="rId6"/>
    <p:sldId id="342" r:id="rId8"/>
    <p:sldId id="345" r:id="rId9"/>
    <p:sldId id="346" r:id="rId10"/>
    <p:sldId id="347" r:id="rId11"/>
    <p:sldId id="349" r:id="rId12"/>
    <p:sldId id="350" r:id="rId13"/>
    <p:sldId id="351" r:id="rId14"/>
    <p:sldId id="412" r:id="rId15"/>
    <p:sldId id="263" r:id="rId16"/>
    <p:sldId id="413" r:id="rId17"/>
    <p:sldId id="452" r:id="rId18"/>
    <p:sldId id="451" r:id="rId19"/>
    <p:sldId id="418" r:id="rId20"/>
    <p:sldId id="443" r:id="rId21"/>
    <p:sldId id="444" r:id="rId22"/>
    <p:sldId id="445" r:id="rId23"/>
    <p:sldId id="446" r:id="rId24"/>
    <p:sldId id="447" r:id="rId25"/>
    <p:sldId id="448" r:id="rId26"/>
    <p:sldId id="449" r:id="rId27"/>
    <p:sldId id="450" r:id="rId28"/>
    <p:sldId id="456" r:id="rId29"/>
    <p:sldId id="467" r:id="rId30"/>
    <p:sldId id="280" r:id="rId31"/>
  </p:sldIdLst>
  <p:sldSz cx="12192000" cy="6858000"/>
  <p:notesSz cx="6858000" cy="9144000"/>
  <p:embeddedFontLst>
    <p:embeddedFont>
      <p:font typeface="Calibri" panose="020F0502020204030204" charset="0"/>
      <p:regular r:id="rId36"/>
    </p:embeddedFont>
    <p:embeddedFont>
      <p:font typeface="DejaVu Math TeX Gyre" panose="02000503000000000000" charset="0"/>
      <p:regular r:id="rId37"/>
    </p:embeddedFont>
    <p:embeddedFont>
      <p:font typeface="Cambria Math" panose="02040503050406030204" charset="0"/>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5" d="100"/>
          <a:sy n="75" d="100"/>
        </p:scale>
        <p:origin x="1116" y="720"/>
      </p:cViewPr>
      <p:guideLst>
        <p:guide orient="horz" pos="2188"/>
        <p:guide pos="3838"/>
      </p:guideLst>
    </p:cSldViewPr>
  </p:slideViewPr>
  <p:notesTextViewPr>
    <p:cViewPr>
      <p:scale>
        <a:sx n="1" d="1"/>
        <a:sy n="1" d="1"/>
      </p:scale>
      <p:origin x="0" y="0"/>
    </p:cViewPr>
  </p:notesTextViewPr>
  <p:notesViewPr>
    <p:cSldViewPr snapToGrid="0">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42.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04C25-3991-4BB7-B341-76D34B2C8E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C1288-8FB9-48EA-A1CE-5FD95BA23A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dirty="0">
              <a:solidFill>
                <a:srgbClr val="222A35"/>
              </a:solidFill>
              <a:latin typeface="宋体" pitchFamily="2" charset="-122"/>
              <a:ea typeface="宋体" pitchFamily="2"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3"/>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anose="020B0503020204020204" charset="-122"/>
                <a:ea typeface="微软雅黑" panose="020B0503020204020204" charset="-122"/>
              </a:rPr>
              <a:t>第 </a:t>
            </a:r>
            <a:fld id="{2EEF1883-7A0E-4F66-9932-E581691AD397}" type="slidenum">
              <a:rPr lang="zh-CN" altLang="en-US" sz="1600">
                <a:solidFill>
                  <a:schemeClr val="tx1">
                    <a:lumMod val="65000"/>
                    <a:lumOff val="35000"/>
                  </a:schemeClr>
                </a:solidFill>
              </a:rPr>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anose="020B0503020204020204" charset="-122"/>
                <a:ea typeface="微软雅黑" panose="020B0503020204020204" charset="-122"/>
              </a:rPr>
              <a:t>页</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tags" Target="../tags/tag53.xml"/><Relationship Id="rId5" Type="http://schemas.openxmlformats.org/officeDocument/2006/relationships/image" Target="../media/image5.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7.png"/><Relationship Id="rId4" Type="http://schemas.openxmlformats.org/officeDocument/2006/relationships/tags" Target="../tags/tag55.xml"/><Relationship Id="rId3" Type="http://schemas.openxmlformats.org/officeDocument/2006/relationships/image" Target="../media/image6.png"/><Relationship Id="rId2" Type="http://schemas.openxmlformats.org/officeDocument/2006/relationships/tags" Target="../tags/tag54.xml"/><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59.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tags" Target="../tags/tag6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61.xml"/><Relationship Id="rId3" Type="http://schemas.openxmlformats.org/officeDocument/2006/relationships/image" Target="../media/image9.png"/><Relationship Id="rId2" Type="http://schemas.openxmlformats.org/officeDocument/2006/relationships/tags" Target="../tags/tag60.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12.png"/><Relationship Id="rId4" Type="http://schemas.openxmlformats.org/officeDocument/2006/relationships/tags" Target="../tags/tag66.xml"/><Relationship Id="rId3" Type="http://schemas.openxmlformats.org/officeDocument/2006/relationships/tags" Target="../tags/tag65.xml"/><Relationship Id="rId22" Type="http://schemas.openxmlformats.org/officeDocument/2006/relationships/slideLayout" Target="../slideLayouts/slideLayout1.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tags" Target="../tags/tag64.xml"/><Relationship Id="rId19" Type="http://schemas.openxmlformats.org/officeDocument/2006/relationships/image" Target="../media/image16.png"/><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image" Target="../media/image15.png"/><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image" Target="../media/image14.png"/><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6" Type="http://schemas.openxmlformats.org/officeDocument/2006/relationships/slideLayout" Target="../slideLayouts/slideLayout1.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17.png"/><Relationship Id="rId2" Type="http://schemas.openxmlformats.org/officeDocument/2006/relationships/tags" Target="../tags/tag93.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image" Target="../media/image20.png"/><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tags" Target="../tags/tag109.xml"/><Relationship Id="rId5" Type="http://schemas.openxmlformats.org/officeDocument/2006/relationships/image" Target="../media/image21.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image" Target="../media/image22.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tags" Target="../tags/tag119.xml"/><Relationship Id="rId6" Type="http://schemas.openxmlformats.org/officeDocument/2006/relationships/image" Target="../media/image23.png"/><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image" Target="../media/image21.png"/><Relationship Id="rId6" Type="http://schemas.openxmlformats.org/officeDocument/2006/relationships/tags" Target="../tags/tag123.xml"/><Relationship Id="rId5" Type="http://schemas.openxmlformats.org/officeDocument/2006/relationships/image" Target="../media/image24.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notesSlide" Target="../notesSlides/notesSlide18.xml"/><Relationship Id="rId11" Type="http://schemas.openxmlformats.org/officeDocument/2006/relationships/slideLayout" Target="../slideLayouts/slideLayout1.xml"/><Relationship Id="rId10" Type="http://schemas.openxmlformats.org/officeDocument/2006/relationships/tags" Target="../tags/tag126.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tags" Target="../tags/tag129.xml"/><Relationship Id="rId4" Type="http://schemas.openxmlformats.org/officeDocument/2006/relationships/image" Target="../media/image25.png"/><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image" Target="../media/image21.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image" Target="../media/image26.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image" Target="../media/image3.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5" Type="http://schemas.openxmlformats.org/officeDocument/2006/relationships/notesSlide" Target="../notesSlides/notesSlide2.xml"/><Relationship Id="rId24" Type="http://schemas.openxmlformats.org/officeDocument/2006/relationships/slideLayout" Target="../slideLayouts/slideLayout1.xml"/><Relationship Id="rId23" Type="http://schemas.openxmlformats.org/officeDocument/2006/relationships/tags" Target="../tags/tag33.xml"/><Relationship Id="rId22" Type="http://schemas.openxmlformats.org/officeDocument/2006/relationships/tags" Target="../tags/tag32.xml"/><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49.xml"/><Relationship Id="rId5" Type="http://schemas.openxmlformats.org/officeDocument/2006/relationships/image" Target="../media/image4.png"/><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6880" y="-6985"/>
            <a:ext cx="8778240" cy="6887210"/>
          </a:xfrm>
          <a:prstGeom prst="rect">
            <a:avLst/>
          </a:prstGeom>
          <a:blipFill dpi="0" rotWithShape="1">
            <a:blip r:embed="rId1">
              <a:alphaModFix amt="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7" name="文本框 6"/>
          <p:cNvSpPr txBox="1"/>
          <p:nvPr/>
        </p:nvSpPr>
        <p:spPr>
          <a:xfrm>
            <a:off x="1125855" y="2909570"/>
            <a:ext cx="9891395" cy="922020"/>
          </a:xfrm>
          <a:prstGeom prst="rect">
            <a:avLst/>
          </a:prstGeom>
          <a:noFill/>
        </p:spPr>
        <p:txBody>
          <a:bodyPr wrap="square" rtlCol="0">
            <a:spAutoFit/>
          </a:bodyPr>
          <a:lstStyle/>
          <a:p>
            <a:pPr algn="ctr"/>
            <a:r>
              <a:rPr lang="en-US" altLang="zh-CN" sz="54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Vision In-context Learning</a:t>
            </a:r>
            <a:endParaRPr lang="en-US" altLang="zh-CN" sz="54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8" name="文本框 7"/>
          <p:cNvSpPr txBox="1"/>
          <p:nvPr/>
        </p:nvSpPr>
        <p:spPr>
          <a:xfrm>
            <a:off x="2976880" y="3978910"/>
            <a:ext cx="6188710" cy="215444"/>
          </a:xfrm>
          <a:prstGeom prst="rect">
            <a:avLst/>
          </a:prstGeom>
          <a:noFill/>
        </p:spPr>
        <p:txBody>
          <a:bodyPr wrap="square" rtlCol="0" anchor="t">
            <a:spAutoFit/>
          </a:bodyPr>
          <a:lstStyle/>
          <a:p>
            <a:pPr algn="dist"/>
            <a:r>
              <a:rPr lang="zh-CN" altLang="en-US" sz="800" cap="all" dirty="0">
                <a:solidFill>
                  <a:srgbClr val="2159A5"/>
                </a:solidFill>
                <a:uFillTx/>
                <a:latin typeface="思源黑体" panose="020B0500000000000000" pitchFamily="34" charset="-122"/>
                <a:ea typeface="思源黑体" panose="020B0500000000000000" pitchFamily="34" charset="-122"/>
                <a:sym typeface="思源黑体" panose="020B0500000000000000" pitchFamily="34" charset="-122"/>
              </a:rPr>
              <a:t>dissertation defense</a:t>
            </a:r>
            <a:endParaRPr lang="zh-CN" altLang="en-US" sz="800" cap="all" dirty="0">
              <a:solidFill>
                <a:srgbClr val="2159A5"/>
              </a:solidFill>
              <a:uFillTx/>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3" name="文本框 12"/>
          <p:cNvSpPr txBox="1"/>
          <p:nvPr/>
        </p:nvSpPr>
        <p:spPr>
          <a:xfrm>
            <a:off x="4879340" y="4549140"/>
            <a:ext cx="1097280" cy="275590"/>
          </a:xfrm>
          <a:prstGeom prst="rect">
            <a:avLst/>
          </a:prstGeom>
          <a:noFill/>
        </p:spPr>
        <p:txBody>
          <a:bodyPr wrap="none" rtlCol="0" anchor="t">
            <a:spAutoFit/>
          </a:bodyPr>
          <a:lstStyle/>
          <a:p>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汇报人：</a:t>
            </a:r>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张俊</a:t>
            </a:r>
            <a:endPar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3" name="文本框 192"/>
          <p:cNvSpPr txBox="1"/>
          <p:nvPr/>
        </p:nvSpPr>
        <p:spPr>
          <a:xfrm>
            <a:off x="6916420" y="4549140"/>
            <a:ext cx="1474470" cy="275590"/>
          </a:xfrm>
          <a:prstGeom prst="rect">
            <a:avLst/>
          </a:prstGeom>
          <a:noFill/>
        </p:spPr>
        <p:txBody>
          <a:bodyPr wrap="none" rtlCol="0" anchor="t">
            <a:spAutoFit/>
          </a:bodyPr>
          <a:lstStyle/>
          <a:p>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时间：</a:t>
            </a:r>
            <a:r>
              <a:rPr lang="en-US" altLang="zh-CN"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2024</a:t>
            </a:r>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年</a:t>
            </a:r>
            <a:r>
              <a:rPr lang="en-US" altLang="zh-CN"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9</a:t>
            </a:r>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月</a:t>
            </a:r>
            <a:r>
              <a:rPr lang="en-US" altLang="zh-CN"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6</a:t>
            </a:r>
            <a:endParaRPr lang="en-US" altLang="zh-CN"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 name="组合 4"/>
          <p:cNvGrpSpPr/>
          <p:nvPr/>
        </p:nvGrpSpPr>
        <p:grpSpPr>
          <a:xfrm>
            <a:off x="4404360" y="4497070"/>
            <a:ext cx="398145" cy="398145"/>
            <a:chOff x="6143" y="7832"/>
            <a:chExt cx="812" cy="812"/>
          </a:xfrm>
        </p:grpSpPr>
        <p:sp>
          <p:nvSpPr>
            <p:cNvPr id="4" name="椭圆 3"/>
            <p:cNvSpPr/>
            <p:nvPr/>
          </p:nvSpPr>
          <p:spPr>
            <a:xfrm>
              <a:off x="6143" y="7832"/>
              <a:ext cx="812" cy="812"/>
            </a:xfrm>
            <a:prstGeom prst="ellipse">
              <a:avLst/>
            </a:prstGeom>
            <a:solidFill>
              <a:srgbClr val="215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8" name="Freeform 444"/>
            <p:cNvSpPr>
              <a:spLocks noEditPoints="1"/>
            </p:cNvSpPr>
            <p:nvPr/>
          </p:nvSpPr>
          <p:spPr bwMode="auto">
            <a:xfrm>
              <a:off x="6302" y="8073"/>
              <a:ext cx="494" cy="382"/>
            </a:xfrm>
            <a:custGeom>
              <a:avLst/>
              <a:gdLst>
                <a:gd name="T0" fmla="*/ 31 w 154"/>
                <a:gd name="T1" fmla="*/ 66 h 119"/>
                <a:gd name="T2" fmla="*/ 20 w 154"/>
                <a:gd name="T3" fmla="*/ 108 h 119"/>
                <a:gd name="T4" fmla="*/ 49 w 154"/>
                <a:gd name="T5" fmla="*/ 108 h 119"/>
                <a:gd name="T6" fmla="*/ 49 w 154"/>
                <a:gd name="T7" fmla="*/ 108 h 119"/>
                <a:gd name="T8" fmla="*/ 55 w 154"/>
                <a:gd name="T9" fmla="*/ 112 h 119"/>
                <a:gd name="T10" fmla="*/ 60 w 154"/>
                <a:gd name="T11" fmla="*/ 116 h 119"/>
                <a:gd name="T12" fmla="*/ 67 w 154"/>
                <a:gd name="T13" fmla="*/ 118 h 119"/>
                <a:gd name="T14" fmla="*/ 75 w 154"/>
                <a:gd name="T15" fmla="*/ 119 h 119"/>
                <a:gd name="T16" fmla="*/ 75 w 154"/>
                <a:gd name="T17" fmla="*/ 119 h 119"/>
                <a:gd name="T18" fmla="*/ 82 w 154"/>
                <a:gd name="T19" fmla="*/ 118 h 119"/>
                <a:gd name="T20" fmla="*/ 90 w 154"/>
                <a:gd name="T21" fmla="*/ 116 h 119"/>
                <a:gd name="T22" fmla="*/ 95 w 154"/>
                <a:gd name="T23" fmla="*/ 112 h 119"/>
                <a:gd name="T24" fmla="*/ 101 w 154"/>
                <a:gd name="T25" fmla="*/ 108 h 119"/>
                <a:gd name="T26" fmla="*/ 128 w 154"/>
                <a:gd name="T27" fmla="*/ 108 h 119"/>
                <a:gd name="T28" fmla="*/ 119 w 154"/>
                <a:gd name="T29" fmla="*/ 66 h 119"/>
                <a:gd name="T30" fmla="*/ 126 w 154"/>
                <a:gd name="T31" fmla="*/ 66 h 119"/>
                <a:gd name="T32" fmla="*/ 126 w 154"/>
                <a:gd name="T33" fmla="*/ 41 h 119"/>
                <a:gd name="T34" fmla="*/ 143 w 154"/>
                <a:gd name="T35" fmla="*/ 37 h 119"/>
                <a:gd name="T36" fmla="*/ 143 w 154"/>
                <a:gd name="T37" fmla="*/ 50 h 119"/>
                <a:gd name="T38" fmla="*/ 139 w 154"/>
                <a:gd name="T39" fmla="*/ 75 h 119"/>
                <a:gd name="T40" fmla="*/ 152 w 154"/>
                <a:gd name="T41" fmla="*/ 75 h 119"/>
                <a:gd name="T42" fmla="*/ 148 w 154"/>
                <a:gd name="T43" fmla="*/ 50 h 119"/>
                <a:gd name="T44" fmla="*/ 148 w 154"/>
                <a:gd name="T45" fmla="*/ 35 h 119"/>
                <a:gd name="T46" fmla="*/ 154 w 154"/>
                <a:gd name="T47" fmla="*/ 33 h 119"/>
                <a:gd name="T48" fmla="*/ 154 w 154"/>
                <a:gd name="T49" fmla="*/ 22 h 119"/>
                <a:gd name="T50" fmla="*/ 77 w 154"/>
                <a:gd name="T51" fmla="*/ 0 h 119"/>
                <a:gd name="T52" fmla="*/ 0 w 154"/>
                <a:gd name="T53" fmla="*/ 22 h 119"/>
                <a:gd name="T54" fmla="*/ 0 w 154"/>
                <a:gd name="T55" fmla="*/ 33 h 119"/>
                <a:gd name="T56" fmla="*/ 27 w 154"/>
                <a:gd name="T57" fmla="*/ 42 h 119"/>
                <a:gd name="T58" fmla="*/ 27 w 154"/>
                <a:gd name="T59" fmla="*/ 66 h 119"/>
                <a:gd name="T60" fmla="*/ 31 w 154"/>
                <a:gd name="T61" fmla="*/ 66 h 119"/>
                <a:gd name="T62" fmla="*/ 31 w 154"/>
                <a:gd name="T63" fmla="*/ 66 h 119"/>
                <a:gd name="T64" fmla="*/ 104 w 154"/>
                <a:gd name="T65" fmla="*/ 66 h 119"/>
                <a:gd name="T66" fmla="*/ 104 w 154"/>
                <a:gd name="T67" fmla="*/ 66 h 119"/>
                <a:gd name="T68" fmla="*/ 106 w 154"/>
                <a:gd name="T69" fmla="*/ 72 h 119"/>
                <a:gd name="T70" fmla="*/ 106 w 154"/>
                <a:gd name="T71" fmla="*/ 72 h 119"/>
                <a:gd name="T72" fmla="*/ 104 w 154"/>
                <a:gd name="T73" fmla="*/ 79 h 119"/>
                <a:gd name="T74" fmla="*/ 102 w 154"/>
                <a:gd name="T75" fmla="*/ 86 h 119"/>
                <a:gd name="T76" fmla="*/ 101 w 154"/>
                <a:gd name="T77" fmla="*/ 92 h 119"/>
                <a:gd name="T78" fmla="*/ 97 w 154"/>
                <a:gd name="T79" fmla="*/ 97 h 119"/>
                <a:gd name="T80" fmla="*/ 97 w 154"/>
                <a:gd name="T81" fmla="*/ 97 h 119"/>
                <a:gd name="T82" fmla="*/ 91 w 154"/>
                <a:gd name="T83" fmla="*/ 101 h 119"/>
                <a:gd name="T84" fmla="*/ 86 w 154"/>
                <a:gd name="T85" fmla="*/ 105 h 119"/>
                <a:gd name="T86" fmla="*/ 80 w 154"/>
                <a:gd name="T87" fmla="*/ 107 h 119"/>
                <a:gd name="T88" fmla="*/ 75 w 154"/>
                <a:gd name="T89" fmla="*/ 108 h 119"/>
                <a:gd name="T90" fmla="*/ 75 w 154"/>
                <a:gd name="T91" fmla="*/ 108 h 119"/>
                <a:gd name="T92" fmla="*/ 69 w 154"/>
                <a:gd name="T93" fmla="*/ 107 h 119"/>
                <a:gd name="T94" fmla="*/ 64 w 154"/>
                <a:gd name="T95" fmla="*/ 105 h 119"/>
                <a:gd name="T96" fmla="*/ 58 w 154"/>
                <a:gd name="T97" fmla="*/ 101 h 119"/>
                <a:gd name="T98" fmla="*/ 55 w 154"/>
                <a:gd name="T99" fmla="*/ 97 h 119"/>
                <a:gd name="T100" fmla="*/ 55 w 154"/>
                <a:gd name="T101" fmla="*/ 97 h 119"/>
                <a:gd name="T102" fmla="*/ 49 w 154"/>
                <a:gd name="T103" fmla="*/ 92 h 119"/>
                <a:gd name="T104" fmla="*/ 47 w 154"/>
                <a:gd name="T105" fmla="*/ 86 h 119"/>
                <a:gd name="T106" fmla="*/ 45 w 154"/>
                <a:gd name="T107" fmla="*/ 79 h 119"/>
                <a:gd name="T108" fmla="*/ 45 w 154"/>
                <a:gd name="T109" fmla="*/ 72 h 119"/>
                <a:gd name="T110" fmla="*/ 45 w 154"/>
                <a:gd name="T111" fmla="*/ 72 h 119"/>
                <a:gd name="T112" fmla="*/ 45 w 154"/>
                <a:gd name="T113" fmla="*/ 66 h 119"/>
                <a:gd name="T114" fmla="*/ 104 w 154"/>
                <a:gd name="T11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 h="119">
                  <a:moveTo>
                    <a:pt x="31" y="66"/>
                  </a:moveTo>
                  <a:lnTo>
                    <a:pt x="20" y="108"/>
                  </a:lnTo>
                  <a:lnTo>
                    <a:pt x="49" y="108"/>
                  </a:lnTo>
                  <a:lnTo>
                    <a:pt x="49" y="108"/>
                  </a:lnTo>
                  <a:lnTo>
                    <a:pt x="55" y="112"/>
                  </a:lnTo>
                  <a:lnTo>
                    <a:pt x="60" y="116"/>
                  </a:lnTo>
                  <a:lnTo>
                    <a:pt x="67" y="118"/>
                  </a:lnTo>
                  <a:lnTo>
                    <a:pt x="75" y="119"/>
                  </a:lnTo>
                  <a:lnTo>
                    <a:pt x="75" y="119"/>
                  </a:lnTo>
                  <a:lnTo>
                    <a:pt x="82" y="118"/>
                  </a:lnTo>
                  <a:lnTo>
                    <a:pt x="90" y="116"/>
                  </a:lnTo>
                  <a:lnTo>
                    <a:pt x="95" y="112"/>
                  </a:lnTo>
                  <a:lnTo>
                    <a:pt x="101" y="108"/>
                  </a:lnTo>
                  <a:lnTo>
                    <a:pt x="128" y="108"/>
                  </a:lnTo>
                  <a:lnTo>
                    <a:pt x="119" y="66"/>
                  </a:lnTo>
                  <a:lnTo>
                    <a:pt x="126" y="66"/>
                  </a:lnTo>
                  <a:lnTo>
                    <a:pt x="126" y="41"/>
                  </a:lnTo>
                  <a:lnTo>
                    <a:pt x="143" y="37"/>
                  </a:lnTo>
                  <a:lnTo>
                    <a:pt x="143" y="50"/>
                  </a:lnTo>
                  <a:lnTo>
                    <a:pt x="139" y="75"/>
                  </a:lnTo>
                  <a:lnTo>
                    <a:pt x="152" y="75"/>
                  </a:lnTo>
                  <a:lnTo>
                    <a:pt x="148" y="50"/>
                  </a:lnTo>
                  <a:lnTo>
                    <a:pt x="148" y="35"/>
                  </a:lnTo>
                  <a:lnTo>
                    <a:pt x="154" y="33"/>
                  </a:lnTo>
                  <a:lnTo>
                    <a:pt x="154" y="22"/>
                  </a:lnTo>
                  <a:lnTo>
                    <a:pt x="77" y="0"/>
                  </a:lnTo>
                  <a:lnTo>
                    <a:pt x="0" y="22"/>
                  </a:lnTo>
                  <a:lnTo>
                    <a:pt x="0" y="33"/>
                  </a:lnTo>
                  <a:lnTo>
                    <a:pt x="27" y="42"/>
                  </a:lnTo>
                  <a:lnTo>
                    <a:pt x="27" y="66"/>
                  </a:lnTo>
                  <a:lnTo>
                    <a:pt x="31" y="66"/>
                  </a:lnTo>
                  <a:lnTo>
                    <a:pt x="31" y="66"/>
                  </a:lnTo>
                  <a:close/>
                  <a:moveTo>
                    <a:pt x="104" y="66"/>
                  </a:moveTo>
                  <a:lnTo>
                    <a:pt x="104" y="66"/>
                  </a:lnTo>
                  <a:lnTo>
                    <a:pt x="106" y="72"/>
                  </a:lnTo>
                  <a:lnTo>
                    <a:pt x="106" y="72"/>
                  </a:lnTo>
                  <a:lnTo>
                    <a:pt x="104" y="79"/>
                  </a:lnTo>
                  <a:lnTo>
                    <a:pt x="102" y="86"/>
                  </a:lnTo>
                  <a:lnTo>
                    <a:pt x="101" y="92"/>
                  </a:lnTo>
                  <a:lnTo>
                    <a:pt x="97" y="97"/>
                  </a:lnTo>
                  <a:lnTo>
                    <a:pt x="97" y="97"/>
                  </a:lnTo>
                  <a:lnTo>
                    <a:pt x="91" y="101"/>
                  </a:lnTo>
                  <a:lnTo>
                    <a:pt x="86" y="105"/>
                  </a:lnTo>
                  <a:lnTo>
                    <a:pt x="80" y="107"/>
                  </a:lnTo>
                  <a:lnTo>
                    <a:pt x="75" y="108"/>
                  </a:lnTo>
                  <a:lnTo>
                    <a:pt x="75" y="108"/>
                  </a:lnTo>
                  <a:lnTo>
                    <a:pt x="69" y="107"/>
                  </a:lnTo>
                  <a:lnTo>
                    <a:pt x="64" y="105"/>
                  </a:lnTo>
                  <a:lnTo>
                    <a:pt x="58" y="101"/>
                  </a:lnTo>
                  <a:lnTo>
                    <a:pt x="55" y="97"/>
                  </a:lnTo>
                  <a:lnTo>
                    <a:pt x="55" y="97"/>
                  </a:lnTo>
                  <a:lnTo>
                    <a:pt x="49" y="92"/>
                  </a:lnTo>
                  <a:lnTo>
                    <a:pt x="47" y="86"/>
                  </a:lnTo>
                  <a:lnTo>
                    <a:pt x="45" y="79"/>
                  </a:lnTo>
                  <a:lnTo>
                    <a:pt x="45" y="72"/>
                  </a:lnTo>
                  <a:lnTo>
                    <a:pt x="45" y="72"/>
                  </a:lnTo>
                  <a:lnTo>
                    <a:pt x="45" y="66"/>
                  </a:lnTo>
                  <a:lnTo>
                    <a:pt x="104" y="6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D4C5F"/>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6" name="组合 5"/>
          <p:cNvGrpSpPr/>
          <p:nvPr/>
        </p:nvGrpSpPr>
        <p:grpSpPr>
          <a:xfrm>
            <a:off x="6483985" y="4497070"/>
            <a:ext cx="398145" cy="398145"/>
            <a:chOff x="9846" y="7931"/>
            <a:chExt cx="812" cy="812"/>
          </a:xfrm>
        </p:grpSpPr>
        <p:sp>
          <p:nvSpPr>
            <p:cNvPr id="9" name="椭圆 8"/>
            <p:cNvSpPr/>
            <p:nvPr/>
          </p:nvSpPr>
          <p:spPr>
            <a:xfrm>
              <a:off x="9846" y="7931"/>
              <a:ext cx="812" cy="812"/>
            </a:xfrm>
            <a:prstGeom prst="ellipse">
              <a:avLst/>
            </a:prstGeom>
            <a:solidFill>
              <a:srgbClr val="215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4" name="男人"/>
            <p:cNvSpPr/>
            <p:nvPr/>
          </p:nvSpPr>
          <p:spPr bwMode="auto">
            <a:xfrm>
              <a:off x="10037" y="8089"/>
              <a:ext cx="407" cy="407"/>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itchFamily="2" charset="-122"/>
                  <a:cs typeface="+mn-cs"/>
                </a:defRPr>
              </a:lvl5pPr>
              <a:lvl6pPr marL="2286000" algn="l" defTabSz="914400" rtl="0" eaLnBrk="1" latinLnBrk="0" hangingPunct="1">
                <a:defRPr kern="1200">
                  <a:solidFill>
                    <a:schemeClr val="tx1"/>
                  </a:solidFill>
                  <a:latin typeface="Calibri" panose="020F0502020204030204" charset="0"/>
                  <a:ea typeface="宋体" pitchFamily="2" charset="-122"/>
                  <a:cs typeface="+mn-cs"/>
                </a:defRPr>
              </a:lvl6pPr>
              <a:lvl7pPr marL="2743200" algn="l" defTabSz="914400" rtl="0" eaLnBrk="1" latinLnBrk="0" hangingPunct="1">
                <a:defRPr kern="1200">
                  <a:solidFill>
                    <a:schemeClr val="tx1"/>
                  </a:solidFill>
                  <a:latin typeface="Calibri" panose="020F0502020204030204" charset="0"/>
                  <a:ea typeface="宋体" pitchFamily="2" charset="-122"/>
                  <a:cs typeface="+mn-cs"/>
                </a:defRPr>
              </a:lvl7pPr>
              <a:lvl8pPr marL="3200400" algn="l" defTabSz="914400" rtl="0" eaLnBrk="1" latinLnBrk="0" hangingPunct="1">
                <a:defRPr kern="1200">
                  <a:solidFill>
                    <a:schemeClr val="tx1"/>
                  </a:solidFill>
                  <a:latin typeface="Calibri" panose="020F0502020204030204" charset="0"/>
                  <a:ea typeface="宋体" pitchFamily="2" charset="-122"/>
                  <a:cs typeface="+mn-cs"/>
                </a:defRPr>
              </a:lvl8pPr>
              <a:lvl9pPr marL="3657600" algn="l" defTabSz="914400" rtl="0" eaLnBrk="1" latinLnBrk="0" hangingPunct="1">
                <a:defRPr kern="1200">
                  <a:solidFill>
                    <a:schemeClr val="tx1"/>
                  </a:solidFill>
                  <a:latin typeface="Calibri" panose="020F0502020204030204" charset="0"/>
                  <a:ea typeface="宋体" pitchFamily="2" charset="-122"/>
                  <a:cs typeface="+mn-cs"/>
                </a:defRPr>
              </a:lvl9pPr>
            </a:lstStyle>
            <a:p>
              <a:endParaRPr lang="zh-CN" altLang="en-US">
                <a:solidFill>
                  <a:srgbClr val="0D4C5F"/>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2" name="组合 1"/>
          <p:cNvGrpSpPr/>
          <p:nvPr/>
        </p:nvGrpSpPr>
        <p:grpSpPr>
          <a:xfrm rot="10800000">
            <a:off x="-10795" y="-6985"/>
            <a:ext cx="12230100" cy="6877685"/>
            <a:chOff x="-10795" y="-6985"/>
            <a:chExt cx="12230100" cy="6877685"/>
          </a:xfrm>
        </p:grpSpPr>
        <p:sp>
          <p:nvSpPr>
            <p:cNvPr id="91" name="任意多边形 90"/>
            <p:cNvSpPr/>
            <p:nvPr/>
          </p:nvSpPr>
          <p:spPr>
            <a:xfrm>
              <a:off x="-10795" y="-6985"/>
              <a:ext cx="799465" cy="6413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4" h="821">
                  <a:moveTo>
                    <a:pt x="0" y="0"/>
                  </a:moveTo>
                  <a:lnTo>
                    <a:pt x="1024" y="0"/>
                  </a:lnTo>
                  <a:lnTo>
                    <a:pt x="1024" y="13"/>
                  </a:lnTo>
                  <a:cubicBezTo>
                    <a:pt x="1001" y="463"/>
                    <a:pt x="629" y="821"/>
                    <a:pt x="174" y="821"/>
                  </a:cubicBezTo>
                  <a:cubicBezTo>
                    <a:pt x="117" y="821"/>
                    <a:pt x="61" y="815"/>
                    <a:pt x="7" y="805"/>
                  </a:cubicBezTo>
                  <a:lnTo>
                    <a:pt x="0" y="803"/>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2" name="任意多边形 91"/>
            <p:cNvSpPr/>
            <p:nvPr/>
          </p:nvSpPr>
          <p:spPr>
            <a:xfrm>
              <a:off x="11304905" y="6111240"/>
              <a:ext cx="914400" cy="75946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40" h="1196">
                  <a:moveTo>
                    <a:pt x="852" y="0"/>
                  </a:moveTo>
                  <a:cubicBezTo>
                    <a:pt x="1072" y="0"/>
                    <a:pt x="1273" y="84"/>
                    <a:pt x="1424" y="221"/>
                  </a:cubicBezTo>
                  <a:lnTo>
                    <a:pt x="1440" y="236"/>
                  </a:lnTo>
                  <a:lnTo>
                    <a:pt x="1440" y="1196"/>
                  </a:lnTo>
                  <a:lnTo>
                    <a:pt x="73" y="1196"/>
                  </a:lnTo>
                  <a:lnTo>
                    <a:pt x="67" y="1183"/>
                  </a:lnTo>
                  <a:cubicBezTo>
                    <a:pt x="24" y="1081"/>
                    <a:pt x="0" y="969"/>
                    <a:pt x="0" y="852"/>
                  </a:cubicBezTo>
                  <a:cubicBezTo>
                    <a:pt x="0" y="381"/>
                    <a:pt x="381" y="0"/>
                    <a:pt x="852" y="0"/>
                  </a:cubicBez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3" name="椭圆 92"/>
            <p:cNvSpPr/>
            <p:nvPr/>
          </p:nvSpPr>
          <p:spPr>
            <a:xfrm>
              <a:off x="11527790" y="5535930"/>
              <a:ext cx="377825" cy="37782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4" name="椭圆 93"/>
            <p:cNvSpPr/>
            <p:nvPr/>
          </p:nvSpPr>
          <p:spPr>
            <a:xfrm>
              <a:off x="400685" y="817245"/>
              <a:ext cx="271145" cy="27114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5" name="椭圆 94"/>
            <p:cNvSpPr/>
            <p:nvPr/>
          </p:nvSpPr>
          <p:spPr>
            <a:xfrm>
              <a:off x="10687050" y="6111240"/>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6" name="椭圆 95"/>
            <p:cNvSpPr/>
            <p:nvPr/>
          </p:nvSpPr>
          <p:spPr>
            <a:xfrm>
              <a:off x="922655" y="273685"/>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99" name="椭圆 98"/>
            <p:cNvSpPr/>
            <p:nvPr/>
          </p:nvSpPr>
          <p:spPr>
            <a:xfrm>
              <a:off x="11727180" y="482473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0" name="椭圆 99"/>
            <p:cNvSpPr/>
            <p:nvPr/>
          </p:nvSpPr>
          <p:spPr>
            <a:xfrm>
              <a:off x="270510" y="139319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8" name="Text Placeholder 8"/>
          <p:cNvSpPr txBox="1"/>
          <p:nvPr>
            <p:custDataLst>
              <p:tags r:id="rId2"/>
            </p:custDataLst>
          </p:nvPr>
        </p:nvSpPr>
        <p:spPr>
          <a:xfrm>
            <a:off x="781685" y="1130300"/>
            <a:ext cx="9047480" cy="33718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文本</a:t>
            </a:r>
            <a:r>
              <a:rPr lang="en-US" altLang="zh-CN"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：What Makes Good In-Context Examples for GPT-3?（</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ACL22</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143" name="Text Placeholder 9"/>
          <p:cNvSpPr txBox="1"/>
          <p:nvPr/>
        </p:nvSpPr>
        <p:spPr>
          <a:xfrm>
            <a:off x="781685" y="1526540"/>
            <a:ext cx="9338945" cy="10883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sz="1800" b="1" dirty="0">
                <a:solidFill>
                  <a:schemeClr val="tx1">
                    <a:lumMod val="85000"/>
                    <a:lumOff val="15000"/>
                  </a:schemeClr>
                </a:solidFill>
                <a:latin typeface="微软雅黑" panose="020B0503020204020204" charset="-122"/>
                <a:ea typeface="微软雅黑" panose="020B0503020204020204" charset="-122"/>
                <a:sym typeface="+mn-ea"/>
              </a:rPr>
              <a:t>提出检索模块用于</a:t>
            </a:r>
            <a:r>
              <a:rPr lang="zh-CN" sz="1800" b="1" dirty="0">
                <a:solidFill>
                  <a:schemeClr val="tx1">
                    <a:lumMod val="85000"/>
                    <a:lumOff val="15000"/>
                  </a:schemeClr>
                </a:solidFill>
                <a:latin typeface="微软雅黑" panose="020B0503020204020204" charset="-122"/>
                <a:ea typeface="微软雅黑" panose="020B0503020204020204" charset="-122"/>
                <a:sym typeface="+mn-ea"/>
              </a:rPr>
              <a:t>选择示例（KATE1）：</a:t>
            </a:r>
            <a:r>
              <a:rPr lang="zh-CN" sz="1800" dirty="0">
                <a:solidFill>
                  <a:schemeClr val="tx1">
                    <a:lumMod val="85000"/>
                    <a:lumOff val="15000"/>
                  </a:schemeClr>
                </a:solidFill>
                <a:latin typeface="微软雅黑" panose="020B0503020204020204" charset="-122"/>
                <a:ea typeface="微软雅黑" panose="020B0503020204020204" charset="-122"/>
                <a:sym typeface="+mn-ea"/>
              </a:rPr>
              <a:t>利用</a:t>
            </a:r>
            <a:r>
              <a:rPr lang="zh-CN" sz="1800" b="1" dirty="0">
                <a:solidFill>
                  <a:schemeClr val="tx1">
                    <a:lumMod val="85000"/>
                    <a:lumOff val="15000"/>
                  </a:schemeClr>
                </a:solidFill>
                <a:latin typeface="微软雅黑" panose="020B0503020204020204" charset="-122"/>
                <a:ea typeface="微软雅黑" panose="020B0503020204020204" charset="-122"/>
                <a:sym typeface="+mn-ea"/>
              </a:rPr>
              <a:t>句子编码器</a:t>
            </a:r>
            <a:r>
              <a:rPr lang="zh-CN" sz="1800" dirty="0">
                <a:solidFill>
                  <a:schemeClr val="tx1">
                    <a:lumMod val="85000"/>
                    <a:lumOff val="15000"/>
                  </a:schemeClr>
                </a:solidFill>
                <a:latin typeface="微软雅黑" panose="020B0503020204020204" charset="-122"/>
                <a:ea typeface="微软雅黑" panose="020B0503020204020204" charset="-122"/>
                <a:sym typeface="+mn-ea"/>
              </a:rPr>
              <a:t>将示例转为向量表示，然后计算示例向量与测试向量之间的相似性，选择前</a:t>
            </a:r>
            <a:r>
              <a:rPr lang="en-US" altLang="zh-CN" sz="1800" dirty="0">
                <a:solidFill>
                  <a:schemeClr val="tx1">
                    <a:lumMod val="85000"/>
                    <a:lumOff val="15000"/>
                  </a:schemeClr>
                </a:solidFill>
                <a:latin typeface="微软雅黑" panose="020B0503020204020204" charset="-122"/>
                <a:ea typeface="微软雅黑" panose="020B0503020204020204" charset="-122"/>
                <a:sym typeface="+mn-ea"/>
              </a:rPr>
              <a:t>K</a:t>
            </a:r>
            <a:r>
              <a:rPr lang="zh-CN" altLang="en-US" sz="1800" dirty="0">
                <a:solidFill>
                  <a:schemeClr val="tx1">
                    <a:lumMod val="85000"/>
                    <a:lumOff val="15000"/>
                  </a:schemeClr>
                </a:solidFill>
                <a:latin typeface="微软雅黑" panose="020B0503020204020204" charset="-122"/>
                <a:ea typeface="微软雅黑" panose="020B0503020204020204" charset="-122"/>
                <a:sym typeface="+mn-ea"/>
              </a:rPr>
              <a:t>个组成示例集</a:t>
            </a:r>
            <a:r>
              <a:rPr lang="zh-CN" sz="1800" dirty="0">
                <a:solidFill>
                  <a:schemeClr val="tx1">
                    <a:lumMod val="85000"/>
                    <a:lumOff val="15000"/>
                  </a:schemeClr>
                </a:solidFill>
                <a:latin typeface="微软雅黑" panose="020B0503020204020204" charset="-122"/>
                <a:ea typeface="微软雅黑" panose="020B0503020204020204" charset="-122"/>
                <a:sym typeface="+mn-ea"/>
              </a:rPr>
              <a:t>。</a:t>
            </a:r>
            <a:endParaRPr lang="zh-CN" altLang="en-US" sz="1800" dirty="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2" name="矩形 101"/>
          <p:cNvSpPr/>
          <p:nvPr>
            <p:custDataLst>
              <p:tags r:id="rId3"/>
            </p:custDataLst>
          </p:nvPr>
        </p:nvSpPr>
        <p:spPr>
          <a:xfrm>
            <a:off x="5819775" y="2865120"/>
            <a:ext cx="5767070" cy="2687320"/>
          </a:xfrm>
          <a:prstGeom prst="rect">
            <a:avLst/>
          </a:prstGeom>
        </p:spPr>
        <p:txBody>
          <a:bodyPr wrap="square">
            <a:noAutofit/>
          </a:bodyPr>
          <a:p>
            <a:pPr marL="0" lvl="0" indent="0" fontAlgn="auto">
              <a:lnSpc>
                <a:spcPct val="150000"/>
              </a:lnSpc>
            </a:pPr>
            <a:r>
              <a:rPr lang="zh-CN" b="1" dirty="0">
                <a:solidFill>
                  <a:schemeClr val="tx1">
                    <a:lumMod val="85000"/>
                    <a:lumOff val="15000"/>
                  </a:schemeClr>
                </a:solidFill>
                <a:latin typeface="微软雅黑" panose="020B0503020204020204" charset="-122"/>
                <a:ea typeface="微软雅黑" panose="020B0503020204020204" charset="-122"/>
                <a:sym typeface="+mn-ea"/>
              </a:rPr>
              <a:t>句子编码器</a:t>
            </a:r>
            <a:r>
              <a:rPr b="1" dirty="0">
                <a:solidFill>
                  <a:schemeClr val="tx1">
                    <a:lumMod val="85000"/>
                    <a:lumOff val="15000"/>
                  </a:schemeClr>
                </a:solidFill>
                <a:latin typeface="微软雅黑" panose="020B0503020204020204" charset="-122"/>
                <a:ea typeface="微软雅黑" panose="020B0503020204020204" charset="-122"/>
                <a:sym typeface="+mn-ea"/>
              </a:rPr>
              <a:t>的选择：</a:t>
            </a:r>
            <a:endParaRPr b="1" dirty="0">
              <a:solidFill>
                <a:schemeClr val="tx1">
                  <a:lumMod val="85000"/>
                  <a:lumOff val="15000"/>
                </a:schemeClr>
              </a:solidFill>
              <a:latin typeface="微软雅黑" panose="020B0503020204020204" charset="-122"/>
              <a:ea typeface="微软雅黑" panose="020B0503020204020204" charset="-122"/>
              <a:sym typeface="+mn-ea"/>
            </a:endParaRPr>
          </a:p>
          <a:p>
            <a:pPr marL="0" lvl="0" indent="0" fontAlgn="auto">
              <a:lnSpc>
                <a:spcPct val="150000"/>
              </a:lnSpc>
            </a:pPr>
            <a:r>
              <a:rPr lang="en-US" dirty="0">
                <a:solidFill>
                  <a:schemeClr val="tx1">
                    <a:lumMod val="85000"/>
                    <a:lumOff val="15000"/>
                  </a:schemeClr>
                </a:solidFill>
                <a:latin typeface="微软雅黑" panose="020B0503020204020204" charset="-122"/>
                <a:ea typeface="微软雅黑" panose="020B0503020204020204" charset="-122"/>
                <a:sym typeface="+mn-ea"/>
              </a:rPr>
              <a:t>1</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a:t>
            </a:r>
            <a:r>
              <a:rPr lang="zh-CN" dirty="0">
                <a:solidFill>
                  <a:schemeClr val="tx1">
                    <a:lumMod val="85000"/>
                    <a:lumOff val="15000"/>
                  </a:schemeClr>
                </a:solidFill>
                <a:latin typeface="微软雅黑" panose="020B0503020204020204" charset="-122"/>
                <a:ea typeface="微软雅黑" panose="020B0503020204020204" charset="-122"/>
                <a:sym typeface="+mn-ea"/>
              </a:rPr>
              <a:t>使用预训练句子编码器，如BERT、RoBERTa和XLNet模型。</a:t>
            </a:r>
            <a:endParaRPr lang="zh-CN" dirty="0">
              <a:solidFill>
                <a:schemeClr val="tx1">
                  <a:lumMod val="85000"/>
                  <a:lumOff val="15000"/>
                </a:schemeClr>
              </a:solidFill>
              <a:latin typeface="微软雅黑" panose="020B0503020204020204" charset="-122"/>
              <a:ea typeface="微软雅黑" panose="020B0503020204020204" charset="-122"/>
              <a:sym typeface="+mn-ea"/>
            </a:endParaRPr>
          </a:p>
          <a:p>
            <a:pPr marL="0" lvl="0" indent="0" fontAlgn="auto">
              <a:lnSpc>
                <a:spcPct val="150000"/>
              </a:lnSpc>
            </a:pPr>
            <a:r>
              <a:rPr lang="en-US" altLang="zh-CN"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a:t>
            </a:r>
            <a:r>
              <a:rPr lang="zh-CN" dirty="0">
                <a:solidFill>
                  <a:schemeClr val="tx1">
                    <a:lumMod val="85000"/>
                    <a:lumOff val="15000"/>
                  </a:schemeClr>
                </a:solidFill>
                <a:latin typeface="微软雅黑" panose="020B0503020204020204" charset="-122"/>
                <a:ea typeface="微软雅黑" panose="020B0503020204020204" charset="-122"/>
                <a:sym typeface="+mn-ea"/>
              </a:rPr>
              <a:t>使用针对特定任务或数据集进行</a:t>
            </a:r>
            <a:r>
              <a:rPr lang="zh-CN" b="1" dirty="0">
                <a:solidFill>
                  <a:schemeClr val="tx1">
                    <a:lumMod val="85000"/>
                    <a:lumOff val="15000"/>
                  </a:schemeClr>
                </a:solidFill>
                <a:latin typeface="微软雅黑" panose="020B0503020204020204" charset="-122"/>
                <a:ea typeface="微软雅黑" panose="020B0503020204020204" charset="-122"/>
                <a:sym typeface="+mn-ea"/>
              </a:rPr>
              <a:t>微调的句子编码器</a:t>
            </a:r>
            <a:r>
              <a:rPr lang="zh-CN" dirty="0">
                <a:solidFill>
                  <a:schemeClr val="tx1">
                    <a:lumMod val="85000"/>
                    <a:lumOff val="15000"/>
                  </a:schemeClr>
                </a:solidFill>
                <a:latin typeface="微软雅黑" panose="020B0503020204020204" charset="-122"/>
                <a:ea typeface="微软雅黑" panose="020B0503020204020204" charset="-122"/>
                <a:sym typeface="+mn-ea"/>
              </a:rPr>
              <a:t>。</a:t>
            </a:r>
            <a:endParaRPr lang="zh-CN" dirty="0">
              <a:solidFill>
                <a:schemeClr val="tx1">
                  <a:lumMod val="85000"/>
                  <a:lumOff val="15000"/>
                </a:schemeClr>
              </a:solidFill>
              <a:latin typeface="微软雅黑" panose="020B0503020204020204" charset="-122"/>
              <a:ea typeface="微软雅黑" panose="020B0503020204020204" charset="-122"/>
              <a:sym typeface="+mn-ea"/>
            </a:endParaRPr>
          </a:p>
          <a:p>
            <a:pPr marL="0" lvl="0" indent="0" fontAlgn="auto">
              <a:lnSpc>
                <a:spcPct val="150000"/>
              </a:lnSpc>
            </a:pPr>
            <a:endParaRPr lang="zh-CN" dirty="0">
              <a:solidFill>
                <a:schemeClr val="tx1">
                  <a:lumMod val="85000"/>
                  <a:lumOff val="15000"/>
                </a:schemeClr>
              </a:solidFill>
              <a:latin typeface="微软雅黑" panose="020B0503020204020204" charset="-122"/>
              <a:ea typeface="微软雅黑" panose="020B0503020204020204" charset="-122"/>
              <a:sym typeface="+mn-ea"/>
            </a:endParaRPr>
          </a:p>
        </p:txBody>
      </p:sp>
      <p:pic>
        <p:nvPicPr>
          <p:cNvPr id="3" name="图片 2"/>
          <p:cNvPicPr>
            <a:picLocks noChangeAspect="1"/>
          </p:cNvPicPr>
          <p:nvPr>
            <p:custDataLst>
              <p:tags r:id="rId4"/>
            </p:custDataLst>
          </p:nvPr>
        </p:nvPicPr>
        <p:blipFill>
          <a:blip r:embed="rId5"/>
          <a:stretch>
            <a:fillRect/>
          </a:stretch>
        </p:blipFill>
        <p:spPr>
          <a:xfrm>
            <a:off x="960120" y="2447290"/>
            <a:ext cx="4723130" cy="3954780"/>
          </a:xfrm>
          <a:prstGeom prst="rect">
            <a:avLst/>
          </a:prstGeom>
        </p:spPr>
      </p:pic>
    </p:spTree>
    <p:custDataLst>
      <p:tags r:id="rId6"/>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8" name="Text Placeholder 8"/>
          <p:cNvSpPr txBox="1"/>
          <p:nvPr>
            <p:custDataLst>
              <p:tags r:id="rId2"/>
            </p:custDataLst>
          </p:nvPr>
        </p:nvSpPr>
        <p:spPr>
          <a:xfrm>
            <a:off x="781685" y="1130300"/>
            <a:ext cx="9047480" cy="33718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文本</a:t>
            </a:r>
            <a:r>
              <a:rPr lang="en-US" altLang="zh-CN"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：What Makes Good In-Context Examples for GPT-3?（</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ACL22</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mc:AlternateContent xmlns:mc="http://schemas.openxmlformats.org/markup-compatibility/2006">
        <mc:Choice xmlns:a14="http://schemas.microsoft.com/office/drawing/2010/main" Requires="a14">
          <p:sp>
            <p:nvSpPr>
              <p:cNvPr id="143" name="Text Placeholder 9"/>
              <p:cNvSpPr txBox="1"/>
              <p:nvPr/>
            </p:nvSpPr>
            <p:spPr>
              <a:xfrm>
                <a:off x="666750" y="1526540"/>
                <a:ext cx="10843895" cy="20529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fontAlgn="auto">
                  <a:lnSpc>
                    <a:spcPct val="130000"/>
                  </a:lnSpc>
                  <a:spcBef>
                    <a:spcPts val="0"/>
                  </a:spcBef>
                  <a:buNone/>
                </a:pPr>
                <a:r>
                  <a:rPr lang="zh-CN" sz="1400" b="1" dirty="0">
                    <a:solidFill>
                      <a:schemeClr val="tx1">
                        <a:lumMod val="85000"/>
                        <a:lumOff val="15000"/>
                      </a:schemeClr>
                    </a:solidFill>
                    <a:latin typeface="微软雅黑" panose="020B0503020204020204" charset="-122"/>
                    <a:ea typeface="微软雅黑" panose="020B0503020204020204" charset="-122"/>
                    <a:sym typeface="+mn-ea"/>
                  </a:rPr>
                  <a:t>通过情感分析任务验证两个问题：</a:t>
                </a: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1</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a:t>
                </a:r>
                <a:r>
                  <a:rPr lang="zh-CN" sz="1400" b="1" dirty="0">
                    <a:solidFill>
                      <a:schemeClr val="tx1">
                        <a:lumMod val="85000"/>
                        <a:lumOff val="15000"/>
                      </a:schemeClr>
                    </a:solidFill>
                    <a:latin typeface="微软雅黑" panose="020B0503020204020204" charset="-122"/>
                    <a:ea typeface="微软雅黑" panose="020B0503020204020204" charset="-122"/>
                    <a:sym typeface="+mn-ea"/>
                  </a:rPr>
                  <a:t>微调的句子编码器是否比仅经过预训练的句子编码器效果更好。</a:t>
                </a: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、本文</a:t>
                </a: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KATE</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方法检索模块是否与GPT-3的上下文学习能力相补充？</a:t>
                </a:r>
                <a:endParaRPr lang="zh-CN" altLang="en-US" sz="1400" b="1" dirty="0">
                  <a:solidFill>
                    <a:schemeClr val="tx1">
                      <a:lumMod val="85000"/>
                      <a:lumOff val="15000"/>
                    </a:schemeClr>
                  </a:solidFill>
                  <a:latin typeface="微软雅黑" panose="020B0503020204020204" charset="-122"/>
                  <a:ea typeface="微软雅黑" panose="020B0503020204020204" charset="-122"/>
                  <a:sym typeface="+mn-ea"/>
                </a:endParaRPr>
              </a:p>
              <a:p>
                <a:pPr fontAlgn="auto">
                  <a:lnSpc>
                    <a:spcPct val="130000"/>
                  </a:lnSpc>
                  <a:spcBef>
                    <a:spcPts val="0"/>
                  </a:spcBef>
                </a:pP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比较三种方法：</a:t>
                </a:r>
                <a:r>
                  <a:rPr sz="1400" dirty="0">
                    <a:solidFill>
                      <a:schemeClr val="tx1">
                        <a:lumMod val="85000"/>
                        <a:lumOff val="15000"/>
                      </a:schemeClr>
                    </a:solidFill>
                    <a:latin typeface="微软雅黑" panose="020B0503020204020204" charset="-122"/>
                    <a:ea typeface="微软雅黑" panose="020B0503020204020204" charset="-122"/>
                    <a:sym typeface="+mn-ea"/>
                  </a:rPr>
                  <a:t>随机选择上下文示例</a:t>
                </a:r>
                <a:r>
                  <a:rPr lang="zh-CN" sz="1400" dirty="0">
                    <a:solidFill>
                      <a:schemeClr val="tx1">
                        <a:lumMod val="85000"/>
                        <a:lumOff val="15000"/>
                      </a:schemeClr>
                    </a:solidFill>
                    <a:latin typeface="微软雅黑" panose="020B0503020204020204" charset="-122"/>
                    <a:ea typeface="微软雅黑" panose="020B0503020204020204" charset="-122"/>
                    <a:sym typeface="+mn-ea"/>
                  </a:rPr>
                  <a:t>（Random），k近邻基线，KATE（本文方法）；</a:t>
                </a:r>
                <a:br>
                  <a:rPr lang="zh-CN" sz="1400" dirty="0">
                    <a:solidFill>
                      <a:schemeClr val="tx1">
                        <a:lumMod val="85000"/>
                        <a:lumOff val="15000"/>
                      </a:schemeClr>
                    </a:solidFill>
                    <a:latin typeface="微软雅黑" panose="020B0503020204020204" charset="-122"/>
                    <a:ea typeface="微软雅黑" panose="020B0503020204020204" charset="-122"/>
                    <a:sym typeface="+mn-ea"/>
                  </a:rPr>
                </a:b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K</a:t>
                </a:r>
                <a:r>
                  <a:rPr lang="zh-CN" sz="1400" b="1" dirty="0">
                    <a:solidFill>
                      <a:schemeClr val="tx1">
                        <a:lumMod val="85000"/>
                        <a:lumOff val="15000"/>
                      </a:schemeClr>
                    </a:solidFill>
                    <a:latin typeface="微软雅黑" panose="020B0503020204020204" charset="-122"/>
                    <a:ea typeface="微软雅黑" panose="020B0503020204020204" charset="-122"/>
                    <a:sym typeface="+mn-ea"/>
                  </a:rPr>
                  <a:t>近邻（</a:t>
                </a:r>
                <a14:m>
                  <m:oMath xmlns:m="http://schemas.openxmlformats.org/officeDocument/2006/math">
                    <m:sSub>
                      <m:sSubPr>
                        <m:ctrlPr>
                          <a:rPr lang="en-US" altLang="zh-CN" sz="14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a:rPr lang="en-US" altLang="zh-CN" sz="14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𝑲</m:t>
                        </m:r>
                        <m:r>
                          <a:rPr lang="zh-CN" sz="1400" b="1" dirty="0">
                            <a:solidFill>
                              <a:schemeClr val="tx1">
                                <a:lumMod val="85000"/>
                                <a:lumOff val="15000"/>
                              </a:schemeClr>
                            </a:solidFill>
                            <a:latin typeface="微软雅黑" panose="020B0503020204020204" charset="-122"/>
                            <a:ea typeface="微软雅黑" panose="020B0503020204020204" charset="-122"/>
                            <a:sym typeface="+mn-ea"/>
                          </a:rPr>
                          <m:t>𝐍𝐍</m:t>
                        </m:r>
                      </m:e>
                      <m:sub>
                        <m:r>
                          <a:rPr lang="zh-CN" sz="1400" b="1" dirty="0">
                            <a:solidFill>
                              <a:schemeClr val="tx1">
                                <a:lumMod val="85000"/>
                                <a:lumOff val="15000"/>
                              </a:schemeClr>
                            </a:solidFill>
                            <a:latin typeface="微软雅黑" panose="020B0503020204020204" charset="-122"/>
                            <a:ea typeface="微软雅黑" panose="020B0503020204020204" charset="-122"/>
                            <a:sym typeface="+mn-ea"/>
                          </a:rPr>
                          <m:t>𝐫𝐨𝐛𝐞𝐫𝐭𝐚</m:t>
                        </m:r>
                      </m:sub>
                    </m:sSub>
                  </m:oMath>
                </a14:m>
                <a:r>
                  <a:rPr lang="zh-CN" sz="1400" b="1" dirty="0">
                    <a:solidFill>
                      <a:schemeClr val="tx1">
                        <a:lumMod val="85000"/>
                        <a:lumOff val="15000"/>
                      </a:schemeClr>
                    </a:solidFill>
                    <a:latin typeface="微软雅黑" panose="020B0503020204020204" charset="-122"/>
                    <a:ea typeface="微软雅黑" panose="020B0503020204020204" charset="-122"/>
                    <a:sym typeface="+mn-ea"/>
                  </a:rPr>
                  <a:t>）：</a:t>
                </a:r>
                <a:r>
                  <a:rPr lang="zh-CN" sz="1400" dirty="0">
                    <a:solidFill>
                      <a:schemeClr val="tx1">
                        <a:lumMod val="85000"/>
                        <a:lumOff val="15000"/>
                      </a:schemeClr>
                    </a:solidFill>
                    <a:latin typeface="微软雅黑" panose="020B0503020204020204" charset="-122"/>
                    <a:ea typeface="微软雅黑" panose="020B0503020204020204" charset="-122"/>
                    <a:sym typeface="+mn-ea"/>
                  </a:rPr>
                  <a:t>直接检索示例，与第一个检索到的示例相关联的目标y1被认为是测试样本的预测目标，选</a:t>
                </a:r>
                <a:r>
                  <a:rPr lang="en-US" altLang="zh-CN" sz="1400" dirty="0">
                    <a:solidFill>
                      <a:schemeClr val="tx1">
                        <a:lumMod val="85000"/>
                        <a:lumOff val="15000"/>
                      </a:schemeClr>
                    </a:solidFill>
                    <a:latin typeface="微软雅黑" panose="020B0503020204020204" charset="-122"/>
                    <a:ea typeface="微软雅黑" panose="020B0503020204020204" charset="-122"/>
                    <a:sym typeface="+mn-ea"/>
                  </a:rPr>
                  <a:t>1</a:t>
                </a:r>
                <a:r>
                  <a:rPr lang="zh-CN" altLang="en-US" sz="1400" dirty="0">
                    <a:solidFill>
                      <a:schemeClr val="tx1">
                        <a:lumMod val="85000"/>
                        <a:lumOff val="15000"/>
                      </a:schemeClr>
                    </a:solidFill>
                    <a:latin typeface="微软雅黑" panose="020B0503020204020204" charset="-122"/>
                    <a:ea typeface="微软雅黑" panose="020B0503020204020204" charset="-122"/>
                    <a:sym typeface="+mn-ea"/>
                  </a:rPr>
                  <a:t>个</a:t>
                </a:r>
                <a:r>
                  <a:rPr lang="zh-CN" sz="1400" dirty="0">
                    <a:solidFill>
                      <a:schemeClr val="tx1">
                        <a:lumMod val="85000"/>
                        <a:lumOff val="15000"/>
                      </a:schemeClr>
                    </a:solidFill>
                    <a:latin typeface="微软雅黑" panose="020B0503020204020204" charset="-122"/>
                    <a:ea typeface="微软雅黑" panose="020B0503020204020204" charset="-122"/>
                    <a:sym typeface="+mn-ea"/>
                  </a:rPr>
                  <a:t>或者K个（情感分析任务和QA任务）样本并</a:t>
                </a:r>
                <a:r>
                  <a:rPr lang="zh-CN" sz="1400" dirty="0">
                    <a:solidFill>
                      <a:schemeClr val="tx1"/>
                    </a:solidFill>
                    <a:latin typeface="微软雅黑" panose="020B0503020204020204" charset="-122"/>
                    <a:ea typeface="微软雅黑" panose="020B0503020204020204" charset="-122"/>
                    <a:sym typeface="+mn-ea"/>
                  </a:rPr>
                  <a:t>投票</a:t>
                </a:r>
                <a:r>
                  <a:rPr lang="zh-CN" sz="1400" dirty="0">
                    <a:solidFill>
                      <a:schemeClr val="tx1">
                        <a:lumMod val="85000"/>
                        <a:lumOff val="15000"/>
                      </a:schemeClr>
                    </a:solidFill>
                    <a:latin typeface="微软雅黑" panose="020B0503020204020204" charset="-122"/>
                    <a:ea typeface="微软雅黑" panose="020B0503020204020204" charset="-122"/>
                    <a:sym typeface="+mn-ea"/>
                  </a:rPr>
                  <a:t>出最终预测样本；</a:t>
                </a:r>
                <a:br>
                  <a:rPr lang="zh-CN" sz="1400" dirty="0">
                    <a:solidFill>
                      <a:schemeClr val="tx1">
                        <a:lumMod val="85000"/>
                        <a:lumOff val="15000"/>
                      </a:schemeClr>
                    </a:solidFill>
                    <a:latin typeface="微软雅黑" panose="020B0503020204020204" charset="-122"/>
                    <a:ea typeface="微软雅黑" panose="020B0503020204020204" charset="-122"/>
                    <a:sym typeface="+mn-ea"/>
                  </a:rPr>
                </a:br>
                <a:r>
                  <a:rPr lang="zh-CN" sz="1400" b="1" dirty="0">
                    <a:solidFill>
                      <a:schemeClr val="tx1">
                        <a:lumMod val="85000"/>
                        <a:lumOff val="15000"/>
                      </a:schemeClr>
                    </a:solidFill>
                    <a:latin typeface="微软雅黑" panose="020B0503020204020204" charset="-122"/>
                    <a:ea typeface="微软雅黑" panose="020B0503020204020204" charset="-122"/>
                    <a:sym typeface="+mn-ea"/>
                  </a:rPr>
                  <a:t>KATE：</a:t>
                </a:r>
                <a:r>
                  <a:rPr lang="zh-CN" sz="1400" dirty="0">
                    <a:solidFill>
                      <a:schemeClr val="tx1">
                        <a:lumMod val="85000"/>
                        <a:lumOff val="15000"/>
                      </a:schemeClr>
                    </a:solidFill>
                    <a:latin typeface="微软雅黑" panose="020B0503020204020204" charset="-122"/>
                    <a:ea typeface="微软雅黑" panose="020B0503020204020204" charset="-122"/>
                    <a:sym typeface="+mn-ea"/>
                  </a:rPr>
                  <a:t>先用句子编码器提取特征向量，然后计算相似度，再取前K个示例；</a:t>
                </a:r>
                <a:endParaRPr lang="zh-CN" sz="1400" dirty="0">
                  <a:solidFill>
                    <a:schemeClr val="tx1">
                      <a:lumMod val="85000"/>
                      <a:lumOff val="15000"/>
                    </a:schemeClr>
                  </a:solidFill>
                  <a:latin typeface="微软雅黑" panose="020B0503020204020204" charset="-122"/>
                  <a:ea typeface="微软雅黑" panose="020B0503020204020204" charset="-122"/>
                  <a:sym typeface="+mn-ea"/>
                </a:endParaRPr>
              </a:p>
              <a:p>
                <a:pPr marL="0" indent="0" fontAlgn="auto">
                  <a:lnSpc>
                    <a:spcPct val="130000"/>
                  </a:lnSpc>
                  <a:spcBef>
                    <a:spcPts val="0"/>
                  </a:spcBef>
                  <a:buNone/>
                </a:pPr>
                <a:endParaRPr lang="zh-CN" sz="1400" dirty="0">
                  <a:solidFill>
                    <a:schemeClr val="tx1">
                      <a:lumMod val="85000"/>
                      <a:lumOff val="15000"/>
                    </a:schemeClr>
                  </a:solidFill>
                  <a:latin typeface="微软雅黑" panose="020B0503020204020204" charset="-122"/>
                  <a:ea typeface="微软雅黑" panose="020B0503020204020204" charset="-122"/>
                  <a:sym typeface="+mn-ea"/>
                </a:endParaRPr>
              </a:p>
            </p:txBody>
          </p:sp>
        </mc:Choice>
        <mc:Fallback>
          <p:sp>
            <p:nvSpPr>
              <p:cNvPr id="143" name="Text Placeholder 9"/>
              <p:cNvSpPr txBox="1">
                <a:spLocks noRot="1" noChangeAspect="1" noMove="1" noResize="1" noEditPoints="1" noAdjustHandles="1" noChangeArrowheads="1" noChangeShapeType="1" noTextEdit="1"/>
              </p:cNvSpPr>
              <p:nvPr/>
            </p:nvSpPr>
            <p:spPr>
              <a:xfrm>
                <a:off x="666750" y="1526540"/>
                <a:ext cx="10843895" cy="205295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4" name="图片 3"/>
          <p:cNvPicPr>
            <a:picLocks noChangeAspect="1"/>
          </p:cNvPicPr>
          <p:nvPr>
            <p:custDataLst>
              <p:tags r:id="rId4"/>
            </p:custDataLst>
          </p:nvPr>
        </p:nvPicPr>
        <p:blipFill>
          <a:blip r:embed="rId5"/>
          <a:stretch>
            <a:fillRect/>
          </a:stretch>
        </p:blipFill>
        <p:spPr>
          <a:xfrm>
            <a:off x="1517650" y="3429000"/>
            <a:ext cx="4276725" cy="2695575"/>
          </a:xfrm>
          <a:prstGeom prst="rect">
            <a:avLst/>
          </a:prstGeom>
        </p:spPr>
      </p:pic>
      <p:sp>
        <p:nvSpPr>
          <p:cNvPr id="5" name="矩形 4"/>
          <p:cNvSpPr/>
          <p:nvPr>
            <p:custDataLst>
              <p:tags r:id="rId6"/>
            </p:custDataLst>
          </p:nvPr>
        </p:nvSpPr>
        <p:spPr>
          <a:xfrm>
            <a:off x="5474335" y="3541395"/>
            <a:ext cx="5767070" cy="2687320"/>
          </a:xfrm>
          <a:prstGeom prst="rect">
            <a:avLst/>
          </a:prstGeom>
        </p:spPr>
        <p:txBody>
          <a:bodyPr wrap="square">
            <a:noAutofit/>
          </a:bodyPr>
          <a:p>
            <a:pPr marL="0" lvl="0" indent="0" fontAlgn="auto">
              <a:lnSpc>
                <a:spcPct val="150000"/>
              </a:lnSpc>
            </a:pPr>
            <a:endParaRPr lang="zh-CN" dirty="0">
              <a:solidFill>
                <a:schemeClr val="tx1">
                  <a:lumMod val="85000"/>
                  <a:lumOff val="15000"/>
                </a:schemeClr>
              </a:solidFill>
              <a:latin typeface="微软雅黑" panose="020B0503020204020204" charset="-122"/>
              <a:ea typeface="微软雅黑" panose="020B0503020204020204" charset="-122"/>
              <a:sym typeface="+mn-ea"/>
            </a:endParaRPr>
          </a:p>
        </p:txBody>
      </p:sp>
      <mc:AlternateContent xmlns:mc="http://schemas.openxmlformats.org/markup-compatibility/2006">
        <mc:Choice xmlns:a14="http://schemas.microsoft.com/office/drawing/2010/main" Requires="a14">
          <p:sp>
            <p:nvSpPr>
              <p:cNvPr id="102" name="矩形 101"/>
              <p:cNvSpPr/>
              <p:nvPr>
                <p:custDataLst>
                  <p:tags r:id="rId7"/>
                </p:custDataLst>
              </p:nvPr>
            </p:nvSpPr>
            <p:spPr>
              <a:xfrm>
                <a:off x="6162040" y="3579495"/>
                <a:ext cx="5156835" cy="1998345"/>
              </a:xfrm>
              <a:prstGeom prst="rect">
                <a:avLst/>
              </a:prstGeom>
            </p:spPr>
            <p:txBody>
              <a:bodyPr wrap="square">
                <a:noAutofit/>
              </a:bodyPr>
              <a:p>
                <a:pPr marL="0" lvl="0" indent="0" fontAlgn="auto">
                  <a:lnSpc>
                    <a:spcPct val="150000"/>
                  </a:lnSpc>
                </a:pP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测试数据集为</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IMDB</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ICL</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示例来自于</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SST-2</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数据集：</a:t>
                </a:r>
                <a:endPar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endParaRPr>
              </a:p>
              <a:p>
                <a:pPr marL="0" lvl="0" indent="0" fontAlgn="auto">
                  <a:lnSpc>
                    <a:spcPct val="150000"/>
                  </a:lnSpc>
                </a:pPr>
                <a14:m>
                  <m:oMath xmlns:m="http://schemas.openxmlformats.org/officeDocument/2006/math">
                    <m:sSub>
                      <m:sSubPr>
                        <m:ctrlP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𝐊𝐀𝐓𝐄</m:t>
                        </m:r>
                      </m:e>
                      <m:sub>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𝒔𝒔𝒕</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𝟐</m:t>
                        </m:r>
                      </m:sub>
                    </m:sSub>
                  </m:oMath>
                </a14:m>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获得了最好的精度，这表明对类似任务进行微调可以提高KATE的性能。</a:t>
                </a:r>
                <a14:m>
                  <m:oMath xmlns:m="http://schemas.openxmlformats.org/officeDocument/2006/math">
                    <m:sSub>
                      <m:sSubPr>
                        <m:ctrlP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𝐊𝐍𝐍</m:t>
                        </m:r>
                      </m:e>
                      <m:sub>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𝐬𝐬𝐭</m:t>
                        </m:r>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𝟐</m:t>
                        </m:r>
                      </m:sub>
                    </m:sSub>
                  </m:oMath>
                </a14:m>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的准确率为92.46</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，表明检索模块的对</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GPT3</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的互补性。（</a:t>
                </a:r>
                <a:r>
                  <a:rPr lang="en-US" altLang="zh-CN" sz="1200"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在</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SST-2数据集上对句子编码器进行微调</a:t>
                </a:r>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a:t>
                </a:r>
                <a:endParaRPr lang="en-US" altLang="zh-CN" sz="1200"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endParaRPr>
              </a:p>
              <a:p>
                <a:pPr marL="0" lvl="0" indent="0" fontAlgn="auto">
                  <a:lnSpc>
                    <a:spcPct val="150000"/>
                  </a:lnSpc>
                </a:pPr>
                <a14:m>
                  <m:oMath xmlns:m="http://schemas.openxmlformats.org/officeDocument/2006/math">
                    <m:sSub>
                      <m:sSubPr>
                        <m:ctrlP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𝐊𝐀𝐓𝐄</m:t>
                        </m:r>
                      </m:e>
                      <m:sub>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𝒏𝒍𝒊</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𝒔𝒕𝒔</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𝒃</m:t>
                        </m:r>
                      </m:sub>
                    </m:sSub>
                  </m:oMath>
                </a14:m>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性能低于</a:t>
                </a:r>
                <a14:m>
                  <m:oMath xmlns:m="http://schemas.openxmlformats.org/officeDocument/2006/math">
                    <m:sSub>
                      <m:sSubPr>
                        <m:ctrlP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𝐊𝐀𝐓𝐄</m:t>
                        </m:r>
                      </m:e>
                      <m:sub>
                        <m:r>
                          <a:rPr lang="en-US" altLang="zh-CN" sz="1200" b="1"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𝒏𝒊𝒍</m:t>
                        </m:r>
                      </m:sub>
                    </m:sSub>
                  </m:oMath>
                </a14:m>
                <a:r>
                  <a:rPr lang="zh-CN" altLang="en-US"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，是</a:t>
                </a:r>
                <a:r>
                  <a:rPr lang="en-US" altLang="zh-CN" sz="1200" b="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a:t>由于 IMDB 数据集和 NLI+STS-B 数据集的目标不同，这表明对不同任务的微调可能会损害 KATE 的性能。</a:t>
                </a:r>
                <a:endParaRPr lang="en-US" altLang="zh-CN" sz="1200"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endParaRPr>
              </a:p>
            </p:txBody>
          </p:sp>
        </mc:Choice>
        <mc:Fallback>
          <p:sp>
            <p:nvSpPr>
              <p:cNvPr id="102" name="矩形 101"/>
              <p:cNvSpPr>
                <a:spLocks noRot="1" noChangeAspect="1" noMove="1" noResize="1" noEditPoints="1" noAdjustHandles="1" noChangeArrowheads="1" noChangeShapeType="1" noTextEdit="1"/>
              </p:cNvSpPr>
              <p:nvPr>
                <p:custDataLst>
                  <p:tags r:id="rId8"/>
                </p:custDataLst>
              </p:nvPr>
            </p:nvSpPr>
            <p:spPr>
              <a:xfrm>
                <a:off x="6162040" y="3579495"/>
                <a:ext cx="5156835" cy="1998345"/>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8" name="Text Placeholder 8"/>
          <p:cNvSpPr txBox="1"/>
          <p:nvPr>
            <p:custDataLst>
              <p:tags r:id="rId2"/>
            </p:custDataLst>
          </p:nvPr>
        </p:nvSpPr>
        <p:spPr>
          <a:xfrm>
            <a:off x="781685" y="1130300"/>
            <a:ext cx="9047480" cy="33718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文本</a:t>
            </a:r>
            <a:r>
              <a:rPr lang="en-US" altLang="zh-CN"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：What Makes Good In-Context Examples for GPT-3?（</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ACL22</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mc:AlternateContent xmlns:mc="http://schemas.openxmlformats.org/markup-compatibility/2006">
        <mc:Choice xmlns:a14="http://schemas.microsoft.com/office/drawing/2010/main" Requires="a14">
          <p:sp>
            <p:nvSpPr>
              <p:cNvPr id="143" name="Text Placeholder 9"/>
              <p:cNvSpPr txBox="1"/>
              <p:nvPr/>
            </p:nvSpPr>
            <p:spPr>
              <a:xfrm>
                <a:off x="666750" y="1526540"/>
                <a:ext cx="5190490" cy="2014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fontAlgn="auto">
                  <a:lnSpc>
                    <a:spcPct val="130000"/>
                  </a:lnSpc>
                  <a:spcBef>
                    <a:spcPts val="0"/>
                  </a:spcBef>
                  <a:buNone/>
                </a:pPr>
                <a:r>
                  <a:rPr lang="zh-CN" sz="1600" b="1" dirty="0">
                    <a:solidFill>
                      <a:schemeClr val="tx1">
                        <a:lumMod val="85000"/>
                        <a:lumOff val="15000"/>
                      </a:schemeClr>
                    </a:solidFill>
                    <a:latin typeface="微软雅黑" panose="020B0503020204020204" charset="-122"/>
                    <a:ea typeface="微软雅黑" panose="020B0503020204020204" charset="-122"/>
                    <a:sym typeface="+mn-ea"/>
                  </a:rPr>
                  <a:t>其他因素对性能的影响：</a:t>
                </a:r>
                <a:endParaRPr lang="zh-CN" sz="1600" b="1" dirty="0">
                  <a:solidFill>
                    <a:schemeClr val="tx1">
                      <a:lumMod val="85000"/>
                      <a:lumOff val="15000"/>
                    </a:schemeClr>
                  </a:solidFill>
                  <a:latin typeface="微软雅黑" panose="020B0503020204020204" charset="-122"/>
                  <a:ea typeface="微软雅黑" panose="020B0503020204020204" charset="-122"/>
                  <a:sym typeface="+mn-ea"/>
                </a:endParaRPr>
              </a:p>
              <a:p>
                <a:pPr marL="0" indent="0" fontAlgn="auto">
                  <a:lnSpc>
                    <a:spcPct val="130000"/>
                  </a:lnSpc>
                  <a:spcBef>
                    <a:spcPts val="0"/>
                  </a:spcBef>
                  <a:buNone/>
                </a:pP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1</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、示例</a:t>
                </a:r>
                <a:r>
                  <a:rPr lang="zh-CN" sz="1400" b="1" dirty="0">
                    <a:solidFill>
                      <a:schemeClr val="tx1">
                        <a:lumMod val="85000"/>
                        <a:lumOff val="15000"/>
                      </a:schemeClr>
                    </a:solidFill>
                    <a:latin typeface="微软雅黑" panose="020B0503020204020204" charset="-122"/>
                    <a:ea typeface="微软雅黑" panose="020B0503020204020204" charset="-122"/>
                    <a:sym typeface="+mn-ea"/>
                  </a:rPr>
                  <a:t>数量对KATE性能的影响</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a:t>
                </a:r>
                <a:r>
                  <a:rPr sz="1400" dirty="0">
                    <a:ea typeface="微软雅黑" panose="020B0503020204020204" charset="-122"/>
                    <a:sym typeface="+mn-ea"/>
                  </a:rPr>
                  <a:t>选择5、10、20、35和64个样本，并在不同设置下将</a:t>
                </a:r>
                <a14:m>
                  <m:oMath xmlns:m="http://schemas.openxmlformats.org/officeDocument/2006/math">
                    <m:sSub>
                      <m:sSubPr>
                        <m:ctrlP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m:rPr>
                            <m:sty m:val="p"/>
                          </m:rPr>
                          <a:rPr lang="en-US" altLang="zh-CN" sz="1400"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KATE</m:t>
                        </m:r>
                      </m:e>
                      <m:sub>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𝑛𝑙𝑖</m:t>
                        </m:r>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𝑠𝑡𝑠</m:t>
                        </m:r>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m:t>
                        </m:r>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𝑏</m:t>
                        </m:r>
                      </m:sub>
                    </m:sSub>
                  </m:oMath>
                </a14:m>
                <a:r>
                  <a:rPr sz="1400" dirty="0">
                    <a:ea typeface="微软雅黑" panose="020B0503020204020204" charset="-122"/>
                    <a:sym typeface="+mn-ea"/>
                  </a:rPr>
                  <a:t>与随机基线和</a:t>
                </a:r>
                <a14:m>
                  <m:oMath xmlns:m="http://schemas.openxmlformats.org/officeDocument/2006/math">
                    <m:sSub>
                      <m:sSubPr>
                        <m:ctrlP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ctrlPr>
                      </m:sSubPr>
                      <m:e>
                        <m:r>
                          <m:rPr>
                            <m:sty m:val="p"/>
                          </m:rPr>
                          <a:rPr lang="en-US" altLang="zh-CN" sz="1400"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KATE</m:t>
                        </m:r>
                      </m:e>
                      <m:sub>
                        <m:r>
                          <a:rPr lang="en-US" altLang="zh-CN" sz="1400" i="1" dirty="0">
                            <a:solidFill>
                              <a:schemeClr val="tx1">
                                <a:lumMod val="85000"/>
                                <a:lumOff val="15000"/>
                              </a:schemeClr>
                            </a:solidFill>
                            <a:latin typeface="DejaVu Math TeX Gyre" panose="02000503000000000000" charset="0"/>
                            <a:ea typeface="微软雅黑" panose="020B0503020204020204" charset="-122"/>
                            <a:cs typeface="DejaVu Math TeX Gyre" panose="02000503000000000000" charset="0"/>
                            <a:sym typeface="+mn-ea"/>
                          </a:rPr>
                          <m:t>𝑟𝑜𝑏𝑒𝑟𝑡𝑎</m:t>
                        </m:r>
                      </m:sub>
                    </m:sSub>
                  </m:oMath>
                </a14:m>
                <a:r>
                  <a:rPr sz="1400" dirty="0">
                    <a:ea typeface="微软雅黑" panose="020B0503020204020204" charset="-122"/>
                    <a:sym typeface="+mn-ea"/>
                  </a:rPr>
                  <a:t>进行比较。如图2的左图所示，KATE和随机基线都受益于使用更多的示例。然而，即使上下文示例的数量只有5个，KATE也始终优于随机选择方法。</a:t>
                </a:r>
                <a:r>
                  <a:rPr lang="zh-CN" sz="1400" dirty="0">
                    <a:ea typeface="微软雅黑" panose="020B0503020204020204" charset="-122"/>
                    <a:sym typeface="+mn-ea"/>
                  </a:rPr>
                  <a:t>因此，</a:t>
                </a:r>
                <a:r>
                  <a:rPr sz="1400" dirty="0">
                    <a:ea typeface="微软雅黑" panose="020B0503020204020204" charset="-122"/>
                    <a:sym typeface="+mn-ea"/>
                  </a:rPr>
                  <a:t>使用更少的示例</a:t>
                </a:r>
                <a:r>
                  <a:rPr lang="zh-CN" sz="1400" dirty="0">
                    <a:ea typeface="微软雅黑" panose="020B0503020204020204" charset="-122"/>
                    <a:sym typeface="+mn-ea"/>
                  </a:rPr>
                  <a:t>也</a:t>
                </a:r>
                <a:r>
                  <a:rPr sz="1400" dirty="0">
                    <a:ea typeface="微软雅黑" panose="020B0503020204020204" charset="-122"/>
                    <a:sym typeface="+mn-ea"/>
                  </a:rPr>
                  <a:t>可以更有效地使用GPT-3进行推理。</a:t>
                </a:r>
                <a:endParaRPr sz="1400" dirty="0">
                  <a:ea typeface="微软雅黑" panose="020B0503020204020204" charset="-122"/>
                  <a:sym typeface="+mn-ea"/>
                </a:endParaRPr>
              </a:p>
            </p:txBody>
          </p:sp>
        </mc:Choice>
        <mc:Fallback>
          <p:sp>
            <p:nvSpPr>
              <p:cNvPr id="143" name="Text Placeholder 9"/>
              <p:cNvSpPr txBox="1">
                <a:spLocks noRot="1" noChangeAspect="1" noMove="1" noResize="1" noEditPoints="1" noAdjustHandles="1" noChangeArrowheads="1" noChangeShapeType="1" noTextEdit="1"/>
              </p:cNvSpPr>
              <p:nvPr/>
            </p:nvSpPr>
            <p:spPr>
              <a:xfrm>
                <a:off x="666750" y="1526540"/>
                <a:ext cx="5190490" cy="2014855"/>
              </a:xfrm>
              <a:prstGeom prst="rect">
                <a:avLst/>
              </a:prstGeom>
              <a:blipFill rotWithShape="1">
                <a:blip r:embed="rId3"/>
                <a:stretch>
                  <a:fillRect b="-819"/>
                </a:stretch>
              </a:blipFill>
            </p:spPr>
            <p:txBody>
              <a:bodyPr/>
              <a:lstStyle/>
              <a:p>
                <a:r>
                  <a:rPr lang="zh-CN" altLang="en-US">
                    <a:noFill/>
                  </a:rPr>
                  <a:t> </a:t>
                </a:r>
              </a:p>
            </p:txBody>
          </p:sp>
        </mc:Fallback>
      </mc:AlternateContent>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 name="矩形 4"/>
          <p:cNvSpPr/>
          <p:nvPr>
            <p:custDataLst>
              <p:tags r:id="rId4"/>
            </p:custDataLst>
          </p:nvPr>
        </p:nvSpPr>
        <p:spPr>
          <a:xfrm>
            <a:off x="5474335" y="3541395"/>
            <a:ext cx="5767070" cy="2687320"/>
          </a:xfrm>
          <a:prstGeom prst="rect">
            <a:avLst/>
          </a:prstGeom>
        </p:spPr>
        <p:txBody>
          <a:bodyPr wrap="square">
            <a:noAutofit/>
          </a:bodyPr>
          <a:p>
            <a:pPr marL="0" lvl="0" indent="0" fontAlgn="auto">
              <a:lnSpc>
                <a:spcPct val="150000"/>
              </a:lnSpc>
            </a:pPr>
            <a:endParaRPr lang="zh-CN" dirty="0">
              <a:solidFill>
                <a:schemeClr val="tx1">
                  <a:lumMod val="85000"/>
                  <a:lumOff val="15000"/>
                </a:schemeClr>
              </a:solidFill>
              <a:latin typeface="微软雅黑" panose="020B0503020204020204" charset="-122"/>
              <a:ea typeface="微软雅黑" panose="020B0503020204020204" charset="-122"/>
              <a:sym typeface="+mn-ea"/>
            </a:endParaRPr>
          </a:p>
        </p:txBody>
      </p:sp>
      <p:pic>
        <p:nvPicPr>
          <p:cNvPr id="3" name="图片 2"/>
          <p:cNvPicPr/>
          <p:nvPr/>
        </p:nvPicPr>
        <p:blipFill>
          <a:blip r:embed="rId5"/>
        </p:blipFill>
        <p:spPr>
          <a:xfrm>
            <a:off x="666750" y="3730625"/>
            <a:ext cx="5366385" cy="2308860"/>
          </a:xfrm>
          <a:prstGeom prst="rect">
            <a:avLst/>
          </a:prstGeom>
        </p:spPr>
      </p:pic>
      <p:sp>
        <p:nvSpPr>
          <p:cNvPr id="6" name="Text Placeholder 9"/>
          <p:cNvSpPr txBox="1"/>
          <p:nvPr/>
        </p:nvSpPr>
        <p:spPr>
          <a:xfrm>
            <a:off x="6151245" y="1830070"/>
            <a:ext cx="5201920" cy="2363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fontAlgn="auto">
              <a:lnSpc>
                <a:spcPct val="130000"/>
              </a:lnSpc>
              <a:spcBef>
                <a:spcPts val="0"/>
              </a:spcBef>
              <a:buNone/>
            </a:pPr>
            <a:r>
              <a:rPr lang="en-US" altLang="zh-CN" sz="1400" b="1"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a:t>
            </a:r>
            <a:r>
              <a:rPr lang="zh-CN" sz="1400" b="1" dirty="0">
                <a:solidFill>
                  <a:schemeClr val="tx1">
                    <a:lumMod val="85000"/>
                    <a:lumOff val="15000"/>
                  </a:schemeClr>
                </a:solidFill>
                <a:latin typeface="微软雅黑" panose="020B0503020204020204" charset="-122"/>
                <a:ea typeface="微软雅黑" panose="020B0503020204020204" charset="-122"/>
                <a:sym typeface="+mn-ea"/>
              </a:rPr>
              <a:t>上下文示例的顺序如何影响KATE的结果</a:t>
            </a:r>
            <a:r>
              <a:rPr lang="zh-CN" altLang="en-US" sz="1400" b="1" dirty="0">
                <a:solidFill>
                  <a:schemeClr val="tx1">
                    <a:lumMod val="85000"/>
                    <a:lumOff val="15000"/>
                  </a:schemeClr>
                </a:solidFill>
                <a:latin typeface="微软雅黑" panose="020B0503020204020204" charset="-122"/>
                <a:ea typeface="微软雅黑" panose="020B0503020204020204" charset="-122"/>
                <a:sym typeface="+mn-ea"/>
              </a:rPr>
              <a:t>：</a:t>
            </a:r>
            <a:endParaRPr lang="zh-CN" altLang="en-US" sz="1400" b="1" dirty="0">
              <a:solidFill>
                <a:schemeClr val="tx1">
                  <a:lumMod val="85000"/>
                  <a:lumOff val="15000"/>
                </a:schemeClr>
              </a:solidFill>
              <a:latin typeface="微软雅黑" panose="020B0503020204020204" charset="-122"/>
              <a:ea typeface="微软雅黑" panose="020B0503020204020204" charset="-122"/>
              <a:sym typeface="+mn-ea"/>
            </a:endParaRPr>
          </a:p>
          <a:p>
            <a:pPr marL="0" indent="0" fontAlgn="auto">
              <a:lnSpc>
                <a:spcPct val="130000"/>
              </a:lnSpc>
              <a:spcBef>
                <a:spcPts val="0"/>
              </a:spcBef>
              <a:buNone/>
            </a:pPr>
            <a:r>
              <a:rPr lang="zh-CN" sz="1400" dirty="0">
                <a:ea typeface="微软雅黑" panose="020B0503020204020204" charset="-122"/>
                <a:sym typeface="+mn-ea"/>
              </a:rPr>
              <a:t>使用</a:t>
            </a:r>
            <a:r>
              <a:rPr sz="1400" dirty="0">
                <a:ea typeface="微软雅黑" panose="020B0503020204020204" charset="-122"/>
                <a:sym typeface="+mn-ea"/>
              </a:rPr>
              <a:t>NQ数据集中的上下文样例进行</a:t>
            </a:r>
            <a:r>
              <a:rPr sz="1400" dirty="0">
                <a:ea typeface="微软雅黑" panose="020B0503020204020204" charset="-122"/>
                <a:sym typeface="+mn-ea"/>
              </a:rPr>
              <a:t>3种</a:t>
            </a:r>
            <a:r>
              <a:rPr sz="1400" dirty="0">
                <a:ea typeface="微软雅黑" panose="020B0503020204020204" charset="-122"/>
                <a:sym typeface="+mn-ea"/>
              </a:rPr>
              <a:t>随机排序，</a:t>
            </a:r>
            <a:r>
              <a:rPr lang="zh-CN" sz="1400" dirty="0">
                <a:ea typeface="微软雅黑" panose="020B0503020204020204" charset="-122"/>
                <a:sym typeface="+mn-ea"/>
              </a:rPr>
              <a:t>以及默认顺序和</a:t>
            </a:r>
            <a:r>
              <a:rPr sz="1400" dirty="0">
                <a:ea typeface="微软雅黑" panose="020B0503020204020204" charset="-122"/>
                <a:sym typeface="+mn-ea"/>
              </a:rPr>
              <a:t>反向顺序</a:t>
            </a:r>
            <a:r>
              <a:rPr lang="zh-CN" sz="1400" dirty="0">
                <a:ea typeface="微软雅黑" panose="020B0503020204020204" charset="-122"/>
                <a:sym typeface="+mn-ea"/>
              </a:rPr>
              <a:t>的实验</a:t>
            </a:r>
            <a:r>
              <a:rPr sz="1400" dirty="0">
                <a:ea typeface="微软雅黑" panose="020B0503020204020204" charset="-122"/>
                <a:sym typeface="+mn-ea"/>
              </a:rPr>
              <a:t>。</a:t>
            </a:r>
            <a:br>
              <a:rPr sz="1400" dirty="0">
                <a:ea typeface="微软雅黑" panose="020B0503020204020204" charset="-122"/>
                <a:sym typeface="+mn-ea"/>
              </a:rPr>
            </a:br>
            <a:r>
              <a:rPr sz="1400" dirty="0">
                <a:ea typeface="微软雅黑" panose="020B0503020204020204" charset="-122"/>
                <a:sym typeface="+mn-ea"/>
              </a:rPr>
              <a:t>在NQ数据集上，倒序表现最好。</a:t>
            </a:r>
            <a:r>
              <a:rPr lang="zh-CN" sz="1400" dirty="0">
                <a:ea typeface="微软雅黑" panose="020B0503020204020204" charset="-122"/>
                <a:sym typeface="+mn-ea"/>
              </a:rPr>
              <a:t>但</a:t>
            </a:r>
            <a:r>
              <a:rPr sz="1400" dirty="0">
                <a:ea typeface="微软雅黑" panose="020B0503020204020204" charset="-122"/>
                <a:sym typeface="+mn-ea"/>
              </a:rPr>
              <a:t>在WQ和TriviaQA上做了实验，发现默认顺序的性能比相反的顺序稍好。因此，</a:t>
            </a:r>
            <a:r>
              <a:rPr sz="1400" b="1" dirty="0">
                <a:ea typeface="微软雅黑" panose="020B0503020204020204" charset="-122"/>
                <a:sym typeface="+mn-ea"/>
              </a:rPr>
              <a:t>顺序的选择取决于数据。</a:t>
            </a:r>
            <a:r>
              <a:rPr sz="1400" dirty="0">
                <a:ea typeface="微软雅黑" panose="020B0503020204020204" charset="-122"/>
                <a:sym typeface="+mn-ea"/>
              </a:rPr>
              <a:t>此外，可以观察到NQ结果之间的差异往往非常小，这表明</a:t>
            </a:r>
            <a:r>
              <a:rPr sz="1400" b="1" dirty="0">
                <a:ea typeface="微软雅黑" panose="020B0503020204020204" charset="-122"/>
                <a:sym typeface="+mn-ea"/>
              </a:rPr>
              <a:t>示例顺序对KATE的性能没有显著影响。</a:t>
            </a:r>
            <a:endParaRPr sz="1400" b="1" dirty="0">
              <a:ea typeface="微软雅黑" panose="020B0503020204020204" charset="-122"/>
              <a:sym typeface="+mn-ea"/>
            </a:endParaRPr>
          </a:p>
        </p:txBody>
      </p:sp>
      <p:pic>
        <p:nvPicPr>
          <p:cNvPr id="7" name="图片 6"/>
          <p:cNvPicPr>
            <a:picLocks noChangeAspect="1"/>
          </p:cNvPicPr>
          <p:nvPr/>
        </p:nvPicPr>
        <p:blipFill>
          <a:blip r:embed="rId6"/>
          <a:stretch>
            <a:fillRect/>
          </a:stretch>
        </p:blipFill>
        <p:spPr>
          <a:xfrm>
            <a:off x="6487160" y="3970020"/>
            <a:ext cx="4112260" cy="1607820"/>
          </a:xfrm>
          <a:prstGeom prst="rect">
            <a:avLst/>
          </a:prstGeom>
        </p:spPr>
      </p:pic>
    </p:spTree>
    <p:custDataLst>
      <p:tags r:id="rId7"/>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1706880" y="-6985"/>
            <a:ext cx="8778240" cy="6887210"/>
          </a:xfrm>
          <a:prstGeom prst="rect">
            <a:avLst/>
          </a:prstGeom>
          <a:blipFill dpi="0" rotWithShape="1">
            <a:blip r:embed="rId1">
              <a:alphaModFix amt="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0" name="组合 149"/>
          <p:cNvGrpSpPr/>
          <p:nvPr/>
        </p:nvGrpSpPr>
        <p:grpSpPr>
          <a:xfrm rot="10800000">
            <a:off x="-10795" y="-6985"/>
            <a:ext cx="12230100" cy="6877685"/>
            <a:chOff x="-10795" y="-6985"/>
            <a:chExt cx="12230100" cy="6877685"/>
          </a:xfrm>
        </p:grpSpPr>
        <p:sp>
          <p:nvSpPr>
            <p:cNvPr id="151" name="任意多边形 90"/>
            <p:cNvSpPr/>
            <p:nvPr/>
          </p:nvSpPr>
          <p:spPr>
            <a:xfrm>
              <a:off x="-10795" y="-6985"/>
              <a:ext cx="799465" cy="6413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4" h="821">
                  <a:moveTo>
                    <a:pt x="0" y="0"/>
                  </a:moveTo>
                  <a:lnTo>
                    <a:pt x="1024" y="0"/>
                  </a:lnTo>
                  <a:lnTo>
                    <a:pt x="1024" y="13"/>
                  </a:lnTo>
                  <a:cubicBezTo>
                    <a:pt x="1001" y="463"/>
                    <a:pt x="629" y="821"/>
                    <a:pt x="174" y="821"/>
                  </a:cubicBezTo>
                  <a:cubicBezTo>
                    <a:pt x="117" y="821"/>
                    <a:pt x="61" y="815"/>
                    <a:pt x="7" y="805"/>
                  </a:cubicBezTo>
                  <a:lnTo>
                    <a:pt x="0" y="803"/>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2" name="任意多边形 91"/>
            <p:cNvSpPr/>
            <p:nvPr/>
          </p:nvSpPr>
          <p:spPr>
            <a:xfrm>
              <a:off x="11304905" y="6111240"/>
              <a:ext cx="914400" cy="75946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40" h="1196">
                  <a:moveTo>
                    <a:pt x="852" y="0"/>
                  </a:moveTo>
                  <a:cubicBezTo>
                    <a:pt x="1072" y="0"/>
                    <a:pt x="1273" y="84"/>
                    <a:pt x="1424" y="221"/>
                  </a:cubicBezTo>
                  <a:lnTo>
                    <a:pt x="1440" y="236"/>
                  </a:lnTo>
                  <a:lnTo>
                    <a:pt x="1440" y="1196"/>
                  </a:lnTo>
                  <a:lnTo>
                    <a:pt x="73" y="1196"/>
                  </a:lnTo>
                  <a:lnTo>
                    <a:pt x="67" y="1183"/>
                  </a:lnTo>
                  <a:cubicBezTo>
                    <a:pt x="24" y="1081"/>
                    <a:pt x="0" y="969"/>
                    <a:pt x="0" y="852"/>
                  </a:cubicBezTo>
                  <a:cubicBezTo>
                    <a:pt x="0" y="381"/>
                    <a:pt x="381" y="0"/>
                    <a:pt x="852" y="0"/>
                  </a:cubicBez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3" name="椭圆 152"/>
            <p:cNvSpPr/>
            <p:nvPr/>
          </p:nvSpPr>
          <p:spPr>
            <a:xfrm>
              <a:off x="11527790" y="5535930"/>
              <a:ext cx="377825" cy="37782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4" name="椭圆 153"/>
            <p:cNvSpPr/>
            <p:nvPr/>
          </p:nvSpPr>
          <p:spPr>
            <a:xfrm>
              <a:off x="400685" y="817245"/>
              <a:ext cx="271145" cy="27114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5" name="椭圆 154"/>
            <p:cNvSpPr/>
            <p:nvPr/>
          </p:nvSpPr>
          <p:spPr>
            <a:xfrm>
              <a:off x="10687050" y="6111240"/>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6" name="椭圆 155"/>
            <p:cNvSpPr/>
            <p:nvPr/>
          </p:nvSpPr>
          <p:spPr>
            <a:xfrm>
              <a:off x="922655" y="273685"/>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7" name="椭圆 156"/>
            <p:cNvSpPr/>
            <p:nvPr/>
          </p:nvSpPr>
          <p:spPr>
            <a:xfrm>
              <a:off x="11727180" y="482473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8" name="椭圆 157"/>
            <p:cNvSpPr/>
            <p:nvPr/>
          </p:nvSpPr>
          <p:spPr>
            <a:xfrm>
              <a:off x="270510" y="139319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7" name="文本框 56"/>
          <p:cNvSpPr txBox="1"/>
          <p:nvPr/>
        </p:nvSpPr>
        <p:spPr>
          <a:xfrm>
            <a:off x="4620260" y="1240155"/>
            <a:ext cx="2948940" cy="2646878"/>
          </a:xfrm>
          <a:prstGeom prst="rect">
            <a:avLst/>
          </a:prstGeom>
          <a:noFill/>
        </p:spPr>
        <p:txBody>
          <a:bodyPr wrap="square" rtlCol="0">
            <a:spAutoFit/>
          </a:bodyPr>
          <a:lstStyle/>
          <a:p>
            <a:pPr algn="ctr"/>
            <a:r>
              <a:rPr lang="en-US" altLang="zh-CN" sz="16600" dirty="0">
                <a:solidFill>
                  <a:srgbClr val="003F88"/>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a:t>
            </a:r>
            <a:endParaRPr lang="en-US" altLang="zh-CN" sz="16600" dirty="0">
              <a:solidFill>
                <a:srgbClr val="003F88"/>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sp>
        <p:nvSpPr>
          <p:cNvPr id="27" name="文本框 26"/>
          <p:cNvSpPr txBox="1"/>
          <p:nvPr/>
        </p:nvSpPr>
        <p:spPr>
          <a:xfrm>
            <a:off x="2947035" y="3688080"/>
            <a:ext cx="6298565" cy="645160"/>
          </a:xfrm>
          <a:prstGeom prst="rect">
            <a:avLst/>
          </a:prstGeom>
          <a:noFill/>
        </p:spPr>
        <p:txBody>
          <a:bodyPr wrap="square" rtlCol="0">
            <a:spAutoFit/>
          </a:bodyPr>
          <a:lstStyle/>
          <a:p>
            <a:pPr algn="l"/>
            <a:r>
              <a:rPr lang="en-US" altLang="zh-CN" sz="36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Vision In-context Learning</a:t>
            </a:r>
            <a:endParaRPr lang="zh-CN" altLang="en-US" sz="3600" b="1">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r>
              <a:rPr lang="zh-CN" altLang="en-US"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介绍</a:t>
            </a:r>
            <a:endParaRPr lang="zh-CN" altLang="en-US"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94" name="组合 93"/>
          <p:cNvGrpSpPr/>
          <p:nvPr>
            <p:custDataLst>
              <p:tags r:id="rId2"/>
            </p:custDataLst>
          </p:nvPr>
        </p:nvGrpSpPr>
        <p:grpSpPr>
          <a:xfrm>
            <a:off x="717127" y="967740"/>
            <a:ext cx="9992360" cy="1063624"/>
            <a:chOff x="2962835" y="1279908"/>
            <a:chExt cx="7162269" cy="650272"/>
          </a:xfrm>
        </p:grpSpPr>
        <p:sp>
          <p:nvSpPr>
            <p:cNvPr id="95" name="矩形 94"/>
            <p:cNvSpPr>
              <a:spLocks noChangeArrowheads="1"/>
            </p:cNvSpPr>
            <p:nvPr/>
          </p:nvSpPr>
          <p:spPr bwMode="auto">
            <a:xfrm>
              <a:off x="2962835" y="1652213"/>
              <a:ext cx="7162269" cy="27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nSpc>
                  <a:spcPct val="130000"/>
                </a:lnSpc>
              </a:pP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𝒑 </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为</a:t>
              </a:r>
              <a:r>
                <a:rPr lang="en-US" altLang="zh-CN" sz="1600" dirty="0">
                  <a:solidFill>
                    <a:schemeClr val="tx1">
                      <a:lumMod val="85000"/>
                      <a:lumOff val="15000"/>
                    </a:schemeClr>
                  </a:solidFill>
                  <a:latin typeface="微软雅黑" panose="020B0503020204020204" charset="-122"/>
                  <a:ea typeface="微软雅黑" panose="020B0503020204020204" charset="-122"/>
                  <a:sym typeface="+mn-ea"/>
                </a:rPr>
                <a:t>输入提示</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，𝒐为模型输出；</a:t>
              </a:r>
              <a:r>
                <a:rPr lang="zh-CN" altLang="en-US" sz="1600" dirty="0">
                  <a:solidFill>
                    <a:schemeClr val="tx1">
                      <a:lumMod val="85000"/>
                      <a:lumOff val="15000"/>
                    </a:schemeClr>
                  </a:solidFill>
                  <a:latin typeface="微软雅黑" panose="020B0503020204020204" charset="-122"/>
                  <a:ea typeface="微软雅黑" panose="020B0503020204020204" charset="-122"/>
                </a:rPr>
                <a:t>在问答场景中，提示𝒑是提出的问题𝒒。而输出𝒐则是问题𝒒对应的答案𝒂。</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
          <p:nvSpPr>
            <p:cNvPr id="96" name="矩形 95"/>
            <p:cNvSpPr/>
            <p:nvPr>
              <p:custDataLst>
                <p:tags r:id="rId3"/>
              </p:custDataLst>
            </p:nvPr>
          </p:nvSpPr>
          <p:spPr>
            <a:xfrm>
              <a:off x="2962835" y="1279908"/>
              <a:ext cx="5815626" cy="225169"/>
            </a:xfrm>
            <a:prstGeom prst="rect">
              <a:avLst/>
            </a:prstGeom>
          </p:spPr>
          <p:txBody>
            <a:bodyPr wrap="square">
              <a:spAutoFit/>
            </a:bodyPr>
            <a:p>
              <a:pPr marL="285750" indent="-285750">
                <a:buFont typeface="Wingdings" panose="05000000000000000000" charset="0"/>
                <a:buChar char="l"/>
              </a:pPr>
              <a:r>
                <a:rPr b="1" dirty="0">
                  <a:solidFill>
                    <a:schemeClr val="tx1">
                      <a:lumMod val="85000"/>
                      <a:lumOff val="15000"/>
                    </a:schemeClr>
                  </a:solidFill>
                  <a:latin typeface="微软雅黑" panose="020B0503020204020204" charset="-122"/>
                  <a:ea typeface="微软雅黑" panose="020B0503020204020204" charset="-122"/>
                </a:rPr>
                <a:t>大型语言模型</a:t>
              </a:r>
              <a:r>
                <a:rPr lang="zh-CN" b="1" dirty="0">
                  <a:solidFill>
                    <a:schemeClr val="tx1">
                      <a:lumMod val="85000"/>
                      <a:lumOff val="15000"/>
                    </a:schemeClr>
                  </a:solidFill>
                  <a:latin typeface="微软雅黑" panose="020B0503020204020204" charset="-122"/>
                  <a:ea typeface="微软雅黑" panose="020B0503020204020204" charset="-122"/>
                </a:rPr>
                <a:t>（</a:t>
              </a:r>
              <a:r>
                <a:rPr lang="en-US" altLang="zh-CN" b="1" dirty="0">
                  <a:solidFill>
                    <a:schemeClr val="tx1">
                      <a:lumMod val="85000"/>
                      <a:lumOff val="15000"/>
                    </a:schemeClr>
                  </a:solidFill>
                  <a:latin typeface="微软雅黑" panose="020B0503020204020204" charset="-122"/>
                  <a:ea typeface="微软雅黑" panose="020B0503020204020204" charset="-122"/>
                </a:rPr>
                <a:t>LLM</a:t>
              </a:r>
              <a:r>
                <a:rPr lang="zh-CN" b="1" dirty="0">
                  <a:solidFill>
                    <a:schemeClr val="tx1">
                      <a:lumMod val="85000"/>
                      <a:lumOff val="15000"/>
                    </a:schemeClr>
                  </a:solidFill>
                  <a:latin typeface="微软雅黑" panose="020B0503020204020204" charset="-122"/>
                  <a:ea typeface="微软雅黑" panose="020B0503020204020204" charset="-122"/>
                </a:rPr>
                <a:t>）</a:t>
              </a:r>
              <a:r>
                <a:rPr b="1" dirty="0">
                  <a:solidFill>
                    <a:schemeClr val="tx1">
                      <a:lumMod val="85000"/>
                      <a:lumOff val="15000"/>
                    </a:schemeClr>
                  </a:solidFill>
                  <a:latin typeface="微软雅黑" panose="020B0503020204020204" charset="-122"/>
                  <a:ea typeface="微软雅黑" panose="020B0503020204020204" charset="-122"/>
                </a:rPr>
                <a:t>:</a:t>
              </a:r>
              <a:endParaRPr b="1" dirty="0">
                <a:solidFill>
                  <a:schemeClr val="tx1">
                    <a:lumMod val="85000"/>
                    <a:lumOff val="15000"/>
                  </a:schemeClr>
                </a:solidFill>
                <a:latin typeface="微软雅黑" panose="020B0503020204020204" charset="-122"/>
                <a:ea typeface="微软雅黑" panose="020B0503020204020204" charset="-122"/>
              </a:endParaRPr>
            </a:p>
          </p:txBody>
        </p:sp>
      </p:grpSp>
      <p:pic>
        <p:nvPicPr>
          <p:cNvPr id="3" name="图片 2"/>
          <p:cNvPicPr/>
          <p:nvPr>
            <p:custDataLst>
              <p:tags r:id="rId4"/>
            </p:custDataLst>
          </p:nvPr>
        </p:nvPicPr>
        <p:blipFill>
          <a:blip r:embed="rId5"/>
        </p:blipFill>
        <p:spPr>
          <a:xfrm>
            <a:off x="4349538" y="1191895"/>
            <a:ext cx="2546773" cy="474133"/>
          </a:xfrm>
          <a:prstGeom prst="rect">
            <a:avLst/>
          </a:prstGeom>
        </p:spPr>
      </p:pic>
      <p:grpSp>
        <p:nvGrpSpPr>
          <p:cNvPr id="8" name="组合 7"/>
          <p:cNvGrpSpPr/>
          <p:nvPr>
            <p:custDataLst>
              <p:tags r:id="rId6"/>
            </p:custDataLst>
          </p:nvPr>
        </p:nvGrpSpPr>
        <p:grpSpPr>
          <a:xfrm>
            <a:off x="717127" y="2045758"/>
            <a:ext cx="9992360" cy="1821814"/>
            <a:chOff x="2962835" y="1279908"/>
            <a:chExt cx="7162269" cy="1113809"/>
          </a:xfrm>
        </p:grpSpPr>
        <mc:AlternateContent xmlns:mc="http://schemas.openxmlformats.org/markup-compatibility/2006">
          <mc:Choice xmlns:a14="http://schemas.microsoft.com/office/drawing/2010/main" Requires="a14">
            <p:sp>
              <p:nvSpPr>
                <p:cNvPr id="9" name="矩形 8"/>
                <p:cNvSpPr>
                  <a:spLocks noChangeArrowheads="1"/>
                </p:cNvSpPr>
                <p:nvPr>
                  <p:custDataLst>
                    <p:tags r:id="rId7"/>
                  </p:custDataLst>
                </p:nvPr>
              </p:nvSpPr>
              <p:spPr bwMode="auto">
                <a:xfrm>
                  <a:off x="2962835" y="1984531"/>
                  <a:ext cx="7162269" cy="40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nSpc>
                      <a:spcPct val="130000"/>
                    </a:lnSpc>
                  </a:pPr>
                  <a:r>
                    <a:rPr sz="1600" dirty="0">
                      <a:solidFill>
                        <a:schemeClr val="tx1">
                          <a:lumMod val="85000"/>
                          <a:lumOff val="15000"/>
                        </a:schemeClr>
                      </a:solidFill>
                      <a:latin typeface="微软雅黑" panose="020B0503020204020204" charset="-122"/>
                      <a:ea typeface="微软雅黑" panose="020B0503020204020204" charset="-122"/>
                    </a:rPr>
                    <a:t>输入提示（</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sz="1600" dirty="0">
                              <a:solidFill>
                                <a:schemeClr val="tx1">
                                  <a:lumMod val="85000"/>
                                  <a:lumOff val="15000"/>
                                </a:schemeClr>
                              </a:solidFill>
                              <a:latin typeface="微软雅黑" panose="020B0503020204020204" charset="-122"/>
                              <a:ea typeface="微软雅黑" panose="020B0503020204020204" charset="-122"/>
                              <a:sym typeface="+mn-ea"/>
                            </a:rPr>
                            <m:t>𝒑</m:t>
                          </m:r>
                        </m:e>
                        <m:sub>
                          <m: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t>𝑖𝑐𝑙</m:t>
                          </m:r>
                        </m:sub>
                      </m:sSub>
                    </m:oMath>
                  </a14:m>
                  <a:r>
                    <a:rPr sz="1600" dirty="0">
                      <a:solidFill>
                        <a:schemeClr val="tx1">
                          <a:lumMod val="85000"/>
                          <a:lumOff val="15000"/>
                        </a:schemeClr>
                      </a:solidFill>
                      <a:latin typeface="微软雅黑" panose="020B0503020204020204" charset="-122"/>
                      <a:ea typeface="微软雅黑" panose="020B0503020204020204" charset="-122"/>
                    </a:rPr>
                    <a:t>）由示例𝔻和查询𝒒（即用户提出的当前问题）连接（记作⊕）而成。示例𝔻由数量为𝑛的完整问题（</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lang="zh-CN" altLang="en-US" sz="1600" dirty="0" smtClean="0">
                              <a:latin typeface="Arial" panose="020B0704020202020204" pitchFamily="34" charset="0"/>
                              <a:ea typeface="微软雅黑" panose="020B0503020204020204" charset="-122"/>
                              <a:cs typeface="Arial" panose="020B0704020202020204" pitchFamily="34" charset="0"/>
                              <a:sym typeface="+mn-ea"/>
                            </a:rPr>
                            <m:t>ˆ</m:t>
                          </m:r>
                          <m:r>
                            <a:rPr lang="en-US" altLang="zh-CN" sz="1600" dirty="0" smtClean="0">
                              <a:latin typeface="Cambria Math" panose="02040503050406030204" charset="0"/>
                              <a:ea typeface="微软雅黑" panose="020B0503020204020204" charset="-122"/>
                              <a:cs typeface="Cambria Math" panose="02040503050406030204" charset="0"/>
                              <a:sym typeface="+mn-ea"/>
                            </a:rPr>
                            <m:t>𝑞</m:t>
                          </m:r>
                        </m:e>
                        <m:sub>
                          <m: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t>𝑗</m:t>
                          </m:r>
                        </m:sub>
                      </m:sSub>
                    </m:oMath>
                  </a14:m>
                  <a:r>
                    <a:rPr sz="1600" dirty="0">
                      <a:solidFill>
                        <a:schemeClr val="tx1">
                          <a:lumMod val="85000"/>
                          <a:lumOff val="15000"/>
                        </a:schemeClr>
                      </a:solidFill>
                      <a:latin typeface="微软雅黑" panose="020B0503020204020204" charset="-122"/>
                      <a:ea typeface="微软雅黑" panose="020B0503020204020204" charset="-122"/>
                    </a:rPr>
                    <a:t>）和答案（</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lang="zh-CN" altLang="en-US" sz="1600" dirty="0" smtClean="0">
                              <a:latin typeface="Cambria Math" panose="02040503050406030204" charset="0"/>
                              <a:ea typeface="微软雅黑" panose="020B0503020204020204" charset="-122"/>
                              <a:cs typeface="+mn-lt"/>
                              <a:sym typeface="+mn-ea"/>
                            </a:rPr>
                            <m:t>â</m:t>
                          </m:r>
                        </m:e>
                        <m:sub>
                          <m:r>
                            <m:rPr>
                              <m:sty m:val="p"/>
                            </m:rPr>
                            <a:rPr lang="en-US" sz="1600" dirty="0">
                              <a:solidFill>
                                <a:schemeClr val="tx1">
                                  <a:lumMod val="85000"/>
                                  <a:lumOff val="15000"/>
                                </a:schemeClr>
                              </a:solidFill>
                              <a:latin typeface="微软雅黑" panose="020B0503020204020204" charset="-122"/>
                              <a:ea typeface="微软雅黑" panose="020B0503020204020204" charset="-122"/>
                              <a:sym typeface="+mn-ea"/>
                            </a:rPr>
                            <m:t>j</m:t>
                          </m:r>
                        </m:sub>
                      </m:sSub>
                    </m:oMath>
                  </a14:m>
                  <a:r>
                    <a:rPr sz="1600" dirty="0">
                      <a:solidFill>
                        <a:schemeClr val="tx1">
                          <a:lumMod val="85000"/>
                          <a:lumOff val="15000"/>
                        </a:schemeClr>
                      </a:solidFill>
                      <a:latin typeface="微软雅黑" panose="020B0503020204020204" charset="-122"/>
                      <a:ea typeface="微软雅黑" panose="020B0503020204020204" charset="-122"/>
                    </a:rPr>
                    <a:t>）的集合组成，并通过固定的模板𝕋(⋅)拼接在一起。</a:t>
                  </a:r>
                  <a:endParaRPr sz="1600" dirty="0">
                    <a:solidFill>
                      <a:schemeClr val="tx1">
                        <a:lumMod val="85000"/>
                        <a:lumOff val="15000"/>
                      </a:schemeClr>
                    </a:solidFill>
                    <a:latin typeface="微软雅黑" panose="020B0503020204020204" charset="-122"/>
                    <a:ea typeface="微软雅黑" panose="020B0503020204020204" charset="-122"/>
                  </a:endParaRPr>
                </a:p>
              </p:txBody>
            </p:sp>
          </mc:Choice>
          <mc:Fallback>
            <p:sp>
              <p:nvSpPr>
                <p:cNvPr id="9" name="矩形 8"/>
                <p:cNvSpPr>
                  <a:spLocks noRot="1" noChangeAspect="1" noMove="1" noResize="1" noEditPoints="1" noAdjustHandles="1" noChangeArrowheads="1" noChangeShapeType="1" noTextEdit="1"/>
                </p:cNvSpPr>
                <p:nvPr>
                  <p:custDataLst>
                    <p:tags r:id="rId8"/>
                  </p:custDataLst>
                </p:nvPr>
              </p:nvSpPr>
              <p:spPr bwMode="auto">
                <a:xfrm>
                  <a:off x="2962835" y="1984531"/>
                  <a:ext cx="7162269" cy="409186"/>
                </a:xfrm>
                <a:prstGeom prst="rect">
                  <a:avLst/>
                </a:prstGeom>
                <a:blipFill rotWithShape="1">
                  <a:blip r:embed="rId9"/>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矩形 9"/>
            <p:cNvSpPr/>
            <p:nvPr>
              <p:custDataLst>
                <p:tags r:id="rId10"/>
              </p:custDataLst>
            </p:nvPr>
          </p:nvSpPr>
          <p:spPr>
            <a:xfrm>
              <a:off x="2962835" y="1279908"/>
              <a:ext cx="5815626" cy="225169"/>
            </a:xfrm>
            <a:prstGeom prst="rect">
              <a:avLst/>
            </a:prstGeom>
          </p:spPr>
          <p:txBody>
            <a:bodyPr wrap="square">
              <a:spAutoFit/>
            </a:bodyPr>
            <a:p>
              <a:pPr marL="285750" indent="-285750">
                <a:buFont typeface="Wingdings" panose="05000000000000000000" charset="0"/>
                <a:buChar char="l"/>
              </a:pPr>
              <a:r>
                <a:rPr lang="zh-CN" altLang="en-US" b="1" dirty="0">
                  <a:solidFill>
                    <a:schemeClr val="tx1">
                      <a:lumMod val="85000"/>
                      <a:lumOff val="15000"/>
                    </a:schemeClr>
                  </a:solidFill>
                  <a:latin typeface="微软雅黑" panose="020B0503020204020204" charset="-122"/>
                  <a:ea typeface="微软雅黑" panose="020B0503020204020204" charset="-122"/>
                  <a:sym typeface="+mn-ea"/>
                </a:rPr>
                <a:t>In-context Learning</a:t>
              </a:r>
              <a:r>
                <a:rPr lang="zh-CN" b="1" dirty="0">
                  <a:solidFill>
                    <a:schemeClr val="tx1">
                      <a:lumMod val="85000"/>
                      <a:lumOff val="15000"/>
                    </a:schemeClr>
                  </a:solidFill>
                  <a:latin typeface="微软雅黑" panose="020B0503020204020204" charset="-122"/>
                  <a:ea typeface="微软雅黑" panose="020B0503020204020204" charset="-122"/>
                </a:rPr>
                <a:t>（</a:t>
              </a:r>
              <a:r>
                <a:rPr lang="en-US" altLang="zh-CN" b="1" dirty="0">
                  <a:solidFill>
                    <a:schemeClr val="tx1">
                      <a:lumMod val="85000"/>
                      <a:lumOff val="15000"/>
                    </a:schemeClr>
                  </a:solidFill>
                  <a:latin typeface="微软雅黑" panose="020B0503020204020204" charset="-122"/>
                  <a:ea typeface="微软雅黑" panose="020B0503020204020204" charset="-122"/>
                </a:rPr>
                <a:t>ICL</a:t>
              </a:r>
              <a:r>
                <a:rPr lang="zh-CN" b="1" dirty="0">
                  <a:solidFill>
                    <a:schemeClr val="tx1">
                      <a:lumMod val="85000"/>
                      <a:lumOff val="15000"/>
                    </a:schemeClr>
                  </a:solidFill>
                  <a:latin typeface="微软雅黑" panose="020B0503020204020204" charset="-122"/>
                  <a:ea typeface="微软雅黑" panose="020B0503020204020204" charset="-122"/>
                </a:rPr>
                <a:t>）</a:t>
              </a:r>
              <a:r>
                <a:rPr b="1" dirty="0">
                  <a:solidFill>
                    <a:schemeClr val="tx1">
                      <a:lumMod val="85000"/>
                      <a:lumOff val="15000"/>
                    </a:schemeClr>
                  </a:solidFill>
                  <a:latin typeface="微软雅黑" panose="020B0503020204020204" charset="-122"/>
                  <a:ea typeface="微软雅黑" panose="020B0503020204020204" charset="-122"/>
                </a:rPr>
                <a:t>:</a:t>
              </a:r>
              <a:endParaRPr b="1" dirty="0">
                <a:solidFill>
                  <a:schemeClr val="tx1">
                    <a:lumMod val="85000"/>
                    <a:lumOff val="15000"/>
                  </a:schemeClr>
                </a:solidFill>
                <a:latin typeface="微软雅黑" panose="020B0503020204020204" charset="-122"/>
                <a:ea typeface="微软雅黑" panose="020B0503020204020204" charset="-122"/>
              </a:endParaRPr>
            </a:p>
          </p:txBody>
        </p:sp>
      </p:grpSp>
      <p:pic>
        <p:nvPicPr>
          <p:cNvPr id="11" name="图片 10"/>
          <p:cNvPicPr/>
          <p:nvPr>
            <p:custDataLst>
              <p:tags r:id="rId11"/>
            </p:custDataLst>
          </p:nvPr>
        </p:nvPicPr>
        <p:blipFill>
          <a:blip r:embed="rId12"/>
        </p:blipFill>
        <p:spPr>
          <a:xfrm>
            <a:off x="3714327" y="2446443"/>
            <a:ext cx="3998807" cy="742527"/>
          </a:xfrm>
          <a:prstGeom prst="rect">
            <a:avLst/>
          </a:prstGeom>
        </p:spPr>
      </p:pic>
      <p:sp>
        <p:nvSpPr>
          <p:cNvPr id="14" name="文本框 13"/>
          <p:cNvSpPr txBox="1"/>
          <p:nvPr/>
        </p:nvSpPr>
        <p:spPr>
          <a:xfrm>
            <a:off x="5757333" y="3166533"/>
            <a:ext cx="309880" cy="464820"/>
          </a:xfrm>
          <a:prstGeom prst="rect">
            <a:avLst/>
          </a:prstGeom>
          <a:noFill/>
        </p:spPr>
        <p:txBody>
          <a:bodyPr wrap="none" rtlCol="0" anchor="t">
            <a:spAutoFit/>
          </a:bodyPr>
          <a:p>
            <a:pPr>
              <a:lnSpc>
                <a:spcPct val="130000"/>
              </a:lnSpc>
            </a:pPr>
            <a:endParaRPr lang="zh-CN" altLang="en-US" sz="1865" dirty="0" smtClean="0">
              <a:latin typeface="Arial" panose="020B0704020202020204" pitchFamily="34" charset="0"/>
              <a:ea typeface="微软雅黑" panose="020B0503020204020204" charset="-122"/>
              <a:cs typeface="Arial" panose="020B0704020202020204" pitchFamily="34" charset="0"/>
            </a:endParaRPr>
          </a:p>
        </p:txBody>
      </p:sp>
      <p:grpSp>
        <p:nvGrpSpPr>
          <p:cNvPr id="16" name="组合 15"/>
          <p:cNvGrpSpPr/>
          <p:nvPr>
            <p:custDataLst>
              <p:tags r:id="rId13"/>
            </p:custDataLst>
          </p:nvPr>
        </p:nvGrpSpPr>
        <p:grpSpPr>
          <a:xfrm>
            <a:off x="668867" y="4005792"/>
            <a:ext cx="9992360" cy="1776729"/>
            <a:chOff x="2962835" y="1279908"/>
            <a:chExt cx="7162269" cy="1280237"/>
          </a:xfrm>
        </p:grpSpPr>
        <mc:AlternateContent xmlns:mc="http://schemas.openxmlformats.org/markup-compatibility/2006">
          <mc:Choice xmlns:a14="http://schemas.microsoft.com/office/drawing/2010/main" Requires="a14">
            <p:sp>
              <p:nvSpPr>
                <p:cNvPr id="17" name="矩形 16"/>
                <p:cNvSpPr>
                  <a:spLocks noChangeArrowheads="1"/>
                </p:cNvSpPr>
                <p:nvPr>
                  <p:custDataLst>
                    <p:tags r:id="rId14"/>
                  </p:custDataLst>
                </p:nvPr>
              </p:nvSpPr>
              <p:spPr bwMode="auto">
                <a:xfrm>
                  <a:off x="2962835" y="2022061"/>
                  <a:ext cx="7162269" cy="53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nSpc>
                      <a:spcPct val="130000"/>
                    </a:lnSpc>
                  </a:pPr>
                  <a:r>
                    <a:rPr sz="1600" dirty="0">
                      <a:ea typeface="微软雅黑" panose="020B0503020204020204" charset="-122"/>
                    </a:rPr>
                    <a:t>视觉问答任务</a:t>
                  </a:r>
                  <a:r>
                    <a:rPr lang="zh-CN" sz="1600" dirty="0">
                      <a:ea typeface="微软雅黑" panose="020B0503020204020204" charset="-122"/>
                    </a:rPr>
                    <a:t>中，视觉输入提示（</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sz="1600" dirty="0">
                              <a:solidFill>
                                <a:schemeClr val="tx1">
                                  <a:lumMod val="85000"/>
                                  <a:lumOff val="15000"/>
                                </a:schemeClr>
                              </a:solidFill>
                              <a:latin typeface="微软雅黑" panose="020B0503020204020204" charset="-122"/>
                              <a:ea typeface="微软雅黑" panose="020B0503020204020204" charset="-122"/>
                              <a:sym typeface="+mn-ea"/>
                            </a:rPr>
                            <m:t>𝒑</m:t>
                          </m:r>
                        </m:e>
                        <m:sub>
                          <m: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t>𝑖𝑐𝑙</m:t>
                          </m:r>
                        </m:sub>
                      </m:sSub>
                    </m:oMath>
                  </a14:m>
                  <a:r>
                    <a:rPr lang="zh-CN" altLang="en-US" sz="160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a:t>）</a:t>
                  </a:r>
                  <a:r>
                    <a:rPr lang="zh-CN" sz="1600" dirty="0">
                      <a:ea typeface="微软雅黑" panose="020B0503020204020204" charset="-122"/>
                    </a:rPr>
                    <a:t>，是通过将示例𝔻、查询图像𝒊和查询文本𝒒连接而成。示例𝔻由𝑛组完整的问题（</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lang="zh-CN" altLang="en-US" sz="1600" dirty="0" smtClean="0">
                              <a:latin typeface="Arial" panose="020B0704020202020204" pitchFamily="34" charset="0"/>
                              <a:ea typeface="微软雅黑" panose="020B0503020204020204" charset="-122"/>
                              <a:cs typeface="Arial" panose="020B0704020202020204" pitchFamily="34" charset="0"/>
                              <a:sym typeface="+mn-ea"/>
                            </a:rPr>
                            <m:t>ˆ</m:t>
                          </m:r>
                          <m:r>
                            <a:rPr lang="en-US" altLang="zh-CN" sz="1600" dirty="0" smtClean="0">
                              <a:latin typeface="Cambria Math" panose="02040503050406030204" charset="0"/>
                              <a:ea typeface="微软雅黑" panose="020B0503020204020204" charset="-122"/>
                              <a:cs typeface="Cambria Math" panose="02040503050406030204" charset="0"/>
                              <a:sym typeface="+mn-ea"/>
                            </a:rPr>
                            <m:t>𝑞</m:t>
                          </m:r>
                        </m:e>
                        <m:sub>
                          <m: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t>𝑗</m:t>
                          </m:r>
                        </m:sub>
                      </m:sSub>
                    </m:oMath>
                  </a14:m>
                  <a:r>
                    <a:rPr lang="zh-CN" sz="1600" dirty="0">
                      <a:ea typeface="微软雅黑" panose="020B0503020204020204" charset="-122"/>
                    </a:rPr>
                    <a:t>）、图像（</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lang="zh-CN" altLang="en-US" sz="1600" dirty="0" smtClean="0">
                              <a:latin typeface="Arial" panose="020B0704020202020204" pitchFamily="34" charset="0"/>
                              <a:ea typeface="微软雅黑" panose="020B0503020204020204" charset="-122"/>
                              <a:cs typeface="Arial" panose="020B0704020202020204" pitchFamily="34" charset="0"/>
                              <a:sym typeface="+mn-ea"/>
                            </a:rPr>
                            <m:t>î</m:t>
                          </m:r>
                        </m:e>
                        <m:sub>
                          <m:r>
                            <m:rPr>
                              <m:sty m:val="p"/>
                            </m:rPr>
                            <a:rPr lang="en-US" sz="1600" dirty="0">
                              <a:solidFill>
                                <a:schemeClr val="tx1">
                                  <a:lumMod val="85000"/>
                                  <a:lumOff val="15000"/>
                                </a:schemeClr>
                              </a:solidFill>
                              <a:latin typeface="微软雅黑" panose="020B0503020204020204" charset="-122"/>
                              <a:ea typeface="微软雅黑" panose="020B0503020204020204" charset="-122"/>
                              <a:sym typeface="+mn-ea"/>
                            </a:rPr>
                            <m:t>j</m:t>
                          </m:r>
                        </m:sub>
                      </m:sSub>
                    </m:oMath>
                  </a14:m>
                  <a:r>
                    <a:rPr lang="zh-CN" sz="1600" dirty="0">
                      <a:ea typeface="微软雅黑" panose="020B0503020204020204" charset="-122"/>
                    </a:rPr>
                    <a:t>）和答案（</a:t>
                  </a:r>
                  <a14:m>
                    <m:oMath xmlns:m="http://schemas.openxmlformats.org/officeDocument/2006/math">
                      <m:sSub>
                        <m:sSubPr>
                          <m:ctrlPr>
                            <a:rPr lang="en-US" sz="1600" i="1"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rPr>
                          </m:ctrlPr>
                        </m:sSubPr>
                        <m:e>
                          <m:r>
                            <a:rPr lang="zh-CN" altLang="en-US" sz="1600" dirty="0" smtClean="0">
                              <a:latin typeface="Cambria Math" panose="02040503050406030204" charset="0"/>
                              <a:ea typeface="微软雅黑" panose="020B0503020204020204" charset="-122"/>
                              <a:cs typeface="+mn-lt"/>
                              <a:sym typeface="+mn-ea"/>
                            </a:rPr>
                            <m:t>â</m:t>
                          </m:r>
                        </m:e>
                        <m:sub>
                          <m:r>
                            <m:rPr>
                              <m:sty m:val="p"/>
                            </m:rPr>
                            <a:rPr lang="en-US" sz="1600" dirty="0">
                              <a:solidFill>
                                <a:schemeClr val="tx1">
                                  <a:lumMod val="85000"/>
                                  <a:lumOff val="15000"/>
                                </a:schemeClr>
                              </a:solidFill>
                              <a:latin typeface="微软雅黑" panose="020B0503020204020204" charset="-122"/>
                              <a:ea typeface="微软雅黑" panose="020B0503020204020204" charset="-122"/>
                              <a:sym typeface="+mn-ea"/>
                            </a:rPr>
                            <m:t>j</m:t>
                          </m:r>
                        </m:sub>
                      </m:sSub>
                    </m:oMath>
                  </a14:m>
                  <a:r>
                    <a:rPr lang="zh-CN" sz="1600" dirty="0">
                      <a:ea typeface="微软雅黑" panose="020B0503020204020204" charset="-122"/>
                    </a:rPr>
                    <a:t>）组成，并通过固定的模板𝕋(⋅)组合在一起。</a:t>
                  </a:r>
                  <a:endParaRPr lang="zh-CN" sz="1600" dirty="0">
                    <a:ea typeface="微软雅黑" panose="020B0503020204020204" charset="-122"/>
                  </a:endParaRPr>
                </a:p>
              </p:txBody>
            </p:sp>
          </mc:Choice>
          <mc:Fallback>
            <p:sp>
              <p:nvSpPr>
                <p:cNvPr id="17" name="矩形 16"/>
                <p:cNvSpPr>
                  <a:spLocks noRot="1" noChangeAspect="1" noMove="1" noResize="1" noEditPoints="1" noAdjustHandles="1" noChangeArrowheads="1" noChangeShapeType="1" noTextEdit="1"/>
                </p:cNvSpPr>
                <p:nvPr>
                  <p:custDataLst>
                    <p:tags r:id="rId15"/>
                  </p:custDataLst>
                </p:nvPr>
              </p:nvSpPr>
              <p:spPr bwMode="auto">
                <a:xfrm>
                  <a:off x="2962835" y="2022061"/>
                  <a:ext cx="7162269" cy="538084"/>
                </a:xfrm>
                <a:prstGeom prst="rect">
                  <a:avLst/>
                </a:prstGeom>
                <a:blipFill rotWithShape="1">
                  <a:blip r:embed="rId16"/>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矩形 17"/>
            <p:cNvSpPr/>
            <p:nvPr>
              <p:custDataLst>
                <p:tags r:id="rId17"/>
              </p:custDataLst>
            </p:nvPr>
          </p:nvSpPr>
          <p:spPr>
            <a:xfrm>
              <a:off x="2962835" y="1279908"/>
              <a:ext cx="5815626" cy="265382"/>
            </a:xfrm>
            <a:prstGeom prst="rect">
              <a:avLst/>
            </a:prstGeom>
          </p:spPr>
          <p:txBody>
            <a:bodyPr wrap="square">
              <a:spAutoFit/>
            </a:bodyPr>
            <a:p>
              <a:pPr marL="285750" indent="-285750">
                <a:buFont typeface="Wingdings" panose="05000000000000000000" charset="0"/>
                <a:buChar char="l"/>
              </a:pPr>
              <a:r>
                <a:rPr lang="en-US" b="1" dirty="0">
                  <a:solidFill>
                    <a:schemeClr val="tx1">
                      <a:lumMod val="85000"/>
                      <a:lumOff val="15000"/>
                    </a:schemeClr>
                  </a:solidFill>
                  <a:latin typeface="微软雅黑" panose="020B0503020204020204" charset="-122"/>
                  <a:ea typeface="微软雅黑" panose="020B0503020204020204" charset="-122"/>
                  <a:sym typeface="+mn-ea"/>
                </a:rPr>
                <a:t>大型视觉语言模型--VICL</a:t>
              </a:r>
              <a:r>
                <a:rPr b="1" dirty="0">
                  <a:solidFill>
                    <a:schemeClr val="tx1">
                      <a:lumMod val="85000"/>
                      <a:lumOff val="15000"/>
                    </a:schemeClr>
                  </a:solidFill>
                  <a:latin typeface="微软雅黑" panose="020B0503020204020204" charset="-122"/>
                  <a:ea typeface="微软雅黑" panose="020B0503020204020204" charset="-122"/>
                </a:rPr>
                <a:t>:</a:t>
              </a:r>
              <a:endParaRPr b="1" dirty="0">
                <a:solidFill>
                  <a:schemeClr val="tx1">
                    <a:lumMod val="85000"/>
                    <a:lumOff val="15000"/>
                  </a:schemeClr>
                </a:solidFill>
                <a:latin typeface="微软雅黑" panose="020B0503020204020204" charset="-122"/>
                <a:ea typeface="微软雅黑" panose="020B0503020204020204" charset="-122"/>
              </a:endParaRPr>
            </a:p>
          </p:txBody>
        </p:sp>
      </p:grpSp>
      <p:pic>
        <p:nvPicPr>
          <p:cNvPr id="12" name="图片 11"/>
          <p:cNvPicPr/>
          <p:nvPr>
            <p:custDataLst>
              <p:tags r:id="rId18"/>
            </p:custDataLst>
          </p:nvPr>
        </p:nvPicPr>
        <p:blipFill>
          <a:blip r:embed="rId19"/>
        </p:blipFill>
        <p:spPr>
          <a:xfrm>
            <a:off x="3569970" y="4318847"/>
            <a:ext cx="4107180" cy="787400"/>
          </a:xfrm>
          <a:prstGeom prst="rect">
            <a:avLst/>
          </a:prstGeom>
        </p:spPr>
      </p:pic>
      <p:sp>
        <p:nvSpPr>
          <p:cNvPr id="13" name="矩形 12"/>
          <p:cNvSpPr>
            <a:spLocks noChangeArrowheads="1"/>
          </p:cNvSpPr>
          <p:nvPr>
            <p:custDataLst>
              <p:tags r:id="rId20"/>
            </p:custDataLst>
          </p:nvPr>
        </p:nvSpPr>
        <p:spPr bwMode="auto">
          <a:xfrm>
            <a:off x="717127" y="5924126"/>
            <a:ext cx="9992360" cy="74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nSpc>
                <a:spcPct val="130000"/>
              </a:lnSpc>
            </a:pPr>
            <a:r>
              <a:rPr lang="zh-CN" sz="1600" b="1" dirty="0">
                <a:ea typeface="微软雅黑" panose="020B0503020204020204" charset="-122"/>
              </a:rPr>
              <a:t>视觉</a:t>
            </a:r>
            <a:r>
              <a:rPr lang="en-US" altLang="zh-CN" sz="1600" b="1" dirty="0">
                <a:ea typeface="微软雅黑" panose="020B0503020204020204" charset="-122"/>
              </a:rPr>
              <a:t>ICL</a:t>
            </a:r>
            <a:r>
              <a:rPr lang="zh-CN" altLang="en-US" sz="1600" b="1" dirty="0">
                <a:ea typeface="微软雅黑" panose="020B0503020204020204" charset="-122"/>
              </a:rPr>
              <a:t>存在的挑战：</a:t>
            </a:r>
            <a:r>
              <a:rPr lang="en-US" altLang="zh-CN" sz="1600" dirty="0">
                <a:ea typeface="微软雅黑" panose="020B0503020204020204" charset="-122"/>
              </a:rPr>
              <a:t>1</a:t>
            </a:r>
            <a:r>
              <a:rPr lang="zh-CN" altLang="en-US" sz="1600" dirty="0">
                <a:ea typeface="微软雅黑" panose="020B0503020204020204" charset="-122"/>
              </a:rPr>
              <a:t>、下游性能对视觉上下文示例的选择高度敏感；</a:t>
            </a:r>
            <a:r>
              <a:rPr lang="en-US" altLang="zh-CN" sz="1600" dirty="0">
                <a:ea typeface="微软雅黑" panose="020B0503020204020204" charset="-122"/>
              </a:rPr>
              <a:t>2</a:t>
            </a:r>
            <a:r>
              <a:rPr lang="zh-CN" altLang="en-US" sz="1600" dirty="0">
                <a:ea typeface="微软雅黑" panose="020B0503020204020204" charset="-122"/>
              </a:rPr>
              <a:t>、上下文示例的变化对LVLM内部属性的影响有待研究。此方向还处于初始</a:t>
            </a:r>
            <a:r>
              <a:rPr lang="zh-CN" altLang="en-US" sz="1600" dirty="0">
                <a:ea typeface="微软雅黑" panose="020B0503020204020204" charset="-122"/>
              </a:rPr>
              <a:t>阶段，还有很多问题等待</a:t>
            </a:r>
            <a:r>
              <a:rPr lang="zh-CN" altLang="en-US" sz="1600" dirty="0">
                <a:ea typeface="微软雅黑" panose="020B0503020204020204" charset="-122"/>
              </a:rPr>
              <a:t>探索。</a:t>
            </a:r>
            <a:endParaRPr lang="zh-CN" altLang="en-US" sz="1600" dirty="0">
              <a:ea typeface="微软雅黑" panose="020B0503020204020204" charset="-122"/>
            </a:endParaRPr>
          </a:p>
        </p:txBody>
      </p:sp>
    </p:spTree>
    <p:custDataLst>
      <p:tags r:id="rId2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125730" y="364490"/>
            <a:ext cx="2840990"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a:t>
            </a:r>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r>
              <a:rPr lang="zh-CN" altLang="en-US"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介绍</a:t>
            </a:r>
            <a:endParaRPr lang="zh-CN" altLang="en-US"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sp>
        <p:nvSpPr>
          <p:cNvPr id="136" name="文本框 135"/>
          <p:cNvSpPr txBox="1"/>
          <p:nvPr/>
        </p:nvSpPr>
        <p:spPr>
          <a:xfrm>
            <a:off x="10586255" y="372354"/>
            <a:ext cx="5556531" cy="461666"/>
          </a:xfrm>
          <a:prstGeom prst="rect">
            <a:avLst/>
          </a:prstGeom>
          <a:noFill/>
        </p:spPr>
        <p:txBody>
          <a:bodyPr wrap="square" rtlCol="0">
            <a:spAutoFit/>
          </a:bodyPr>
          <a:lstStyle/>
          <a:p>
            <a:r>
              <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rPr>
              <a:t>浙江大学</a:t>
            </a:r>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37" name="图片 13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grpSp>
        <p:nvGrpSpPr>
          <p:cNvPr id="138" name="组合 137"/>
          <p:cNvGrpSpPr/>
          <p:nvPr>
            <p:custDataLst>
              <p:tags r:id="rId2"/>
            </p:custDataLst>
          </p:nvPr>
        </p:nvGrpSpPr>
        <p:grpSpPr>
          <a:xfrm>
            <a:off x="1342604" y="1562664"/>
            <a:ext cx="9453880" cy="1127760"/>
            <a:chOff x="5971177" y="1605306"/>
            <a:chExt cx="9453880" cy="1127760"/>
          </a:xfrm>
        </p:grpSpPr>
        <p:sp>
          <p:nvSpPr>
            <p:cNvPr id="139" name="Oval 4"/>
            <p:cNvSpPr/>
            <p:nvPr>
              <p:custDataLst>
                <p:tags r:id="rId3"/>
              </p:custDataLst>
            </p:nvPr>
          </p:nvSpPr>
          <p:spPr>
            <a:xfrm>
              <a:off x="5971177" y="1812130"/>
              <a:ext cx="629655" cy="629655"/>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6775" fontAlgn="base">
                <a:lnSpc>
                  <a:spcPct val="120000"/>
                </a:lnSpc>
              </a:pPr>
              <a:r>
                <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rPr>
                <a:t>01</a:t>
              </a:r>
              <a:endPar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endParaRPr>
            </a:p>
          </p:txBody>
        </p:sp>
        <p:sp>
          <p:nvSpPr>
            <p:cNvPr id="140" name="文本框 139"/>
            <p:cNvSpPr txBox="1"/>
            <p:nvPr/>
          </p:nvSpPr>
          <p:spPr>
            <a:xfrm>
              <a:off x="6601097" y="1949476"/>
              <a:ext cx="8823960" cy="783590"/>
            </a:xfrm>
            <a:prstGeom prst="rect">
              <a:avLst/>
            </a:prstGeom>
            <a:noFill/>
          </p:spPr>
          <p:txBody>
            <a:bodyPr wrap="square" rtlCol="0">
              <a:spAutoFit/>
            </a:bodyPr>
            <a:lstStyle/>
            <a:p>
              <a:pPr>
                <a:lnSpc>
                  <a:spcPts val="1800"/>
                </a:lnSpc>
              </a:pPr>
              <a:r>
                <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rPr>
                <a:t>LVLM中</a:t>
              </a:r>
              <a:r>
                <a:rPr lang="zh-CN" altLang="en-US" sz="1600" dirty="0">
                  <a:solidFill>
                    <a:srgbClr val="222A35"/>
                  </a:solidFill>
                  <a:latin typeface="宋体" pitchFamily="2" charset="-122"/>
                  <a:ea typeface="宋体" pitchFamily="2" charset="-122"/>
                  <a:cs typeface="宋体" pitchFamily="2" charset="-122"/>
                  <a:sym typeface="+mn-ea"/>
                </a:rPr>
                <a:t>现有的</a:t>
              </a:r>
              <a:r>
                <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rPr>
                <a:t>ICL通常采用最简单的方法（例如随机采样）来</a:t>
              </a:r>
              <a:r>
                <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rPr>
                <a:t>选择上下文示例，从而导致次优结果。</a:t>
              </a:r>
              <a:endPar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endParaRPr>
            </a:p>
            <a:p>
              <a:pPr>
                <a:lnSpc>
                  <a:spcPts val="1800"/>
                </a:lnSpc>
              </a:pPr>
              <a:r>
                <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rPr>
                <a:t>ICL的性能很大程度上受到各种示例配置的影响，例如示例的选择或顺序。如何通过ICL来揭示大型模型的内部属性有待进一步研究。</a:t>
              </a:r>
              <a:endParaRPr kumimoji="0" lang="zh-CN" altLang="en-US" sz="1600" i="0" u="none" strike="noStrike" cap="none" spc="0" normalizeH="0" baseline="0" dirty="0">
                <a:solidFill>
                  <a:srgbClr val="222A35"/>
                </a:solidFill>
                <a:latin typeface="宋体" pitchFamily="2" charset="-122"/>
                <a:ea typeface="宋体" pitchFamily="2" charset="-122"/>
                <a:cs typeface="宋体" pitchFamily="2" charset="-122"/>
              </a:endParaRPr>
            </a:p>
          </p:txBody>
        </p:sp>
        <p:sp>
          <p:nvSpPr>
            <p:cNvPr id="141" name="文本框 140"/>
            <p:cNvSpPr txBox="1"/>
            <p:nvPr>
              <p:custDataLst>
                <p:tags r:id="rId4"/>
              </p:custDataLst>
            </p:nvPr>
          </p:nvSpPr>
          <p:spPr>
            <a:xfrm>
              <a:off x="6626554" y="1605306"/>
              <a:ext cx="182879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400" normalizeH="0" baseline="0" noProof="0" dirty="0">
                  <a:ln>
                    <a:noFill/>
                  </a:ln>
                  <a:solidFill>
                    <a:schemeClr val="tx1">
                      <a:lumMod val="75000"/>
                      <a:lumOff val="25000"/>
                    </a:schemeClr>
                  </a:solidFill>
                  <a:effectLst/>
                  <a:uLnTx/>
                  <a:uFillTx/>
                  <a:latin typeface="宋体" pitchFamily="2" charset="-122"/>
                  <a:ea typeface="宋体" pitchFamily="2" charset="-122"/>
                  <a:cs typeface="+mn-cs"/>
                </a:rPr>
                <a:t>任务挑战</a:t>
              </a:r>
              <a:endParaRPr kumimoji="0" lang="zh-CN" altLang="en-US" b="1" i="0" u="none" strike="noStrike" kern="1200" cap="none" spc="400" normalizeH="0" baseline="0" noProof="0" dirty="0">
                <a:ln>
                  <a:noFill/>
                </a:ln>
                <a:solidFill>
                  <a:schemeClr val="tx1">
                    <a:lumMod val="75000"/>
                    <a:lumOff val="25000"/>
                  </a:schemeClr>
                </a:solidFill>
                <a:effectLst/>
                <a:uLnTx/>
                <a:uFillTx/>
                <a:latin typeface="宋体" pitchFamily="2" charset="-122"/>
                <a:ea typeface="宋体" pitchFamily="2" charset="-122"/>
                <a:cs typeface="+mn-cs"/>
              </a:endParaRPr>
            </a:p>
          </p:txBody>
        </p:sp>
      </p:grpSp>
      <p:grpSp>
        <p:nvGrpSpPr>
          <p:cNvPr id="142" name="组合 141"/>
          <p:cNvGrpSpPr/>
          <p:nvPr>
            <p:custDataLst>
              <p:tags r:id="rId5"/>
            </p:custDataLst>
          </p:nvPr>
        </p:nvGrpSpPr>
        <p:grpSpPr>
          <a:xfrm>
            <a:off x="1342604" y="2867771"/>
            <a:ext cx="9453880" cy="897255"/>
            <a:chOff x="5971177" y="2728803"/>
            <a:chExt cx="9453880" cy="897255"/>
          </a:xfrm>
        </p:grpSpPr>
        <p:sp>
          <p:nvSpPr>
            <p:cNvPr id="143" name="Oval 19"/>
            <p:cNvSpPr/>
            <p:nvPr>
              <p:custDataLst>
                <p:tags r:id="rId6"/>
              </p:custDataLst>
            </p:nvPr>
          </p:nvSpPr>
          <p:spPr>
            <a:xfrm>
              <a:off x="5971177" y="2880809"/>
              <a:ext cx="629655" cy="629655"/>
            </a:xfrm>
            <a:prstGeom prst="ellipse">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6775" fontAlgn="base">
                <a:lnSpc>
                  <a:spcPct val="120000"/>
                </a:lnSpc>
              </a:pPr>
              <a:r>
                <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rPr>
                <a:t>02</a:t>
              </a:r>
              <a:endPar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endParaRPr>
            </a:p>
          </p:txBody>
        </p:sp>
        <p:sp>
          <p:nvSpPr>
            <p:cNvPr id="144" name="文本框 143"/>
            <p:cNvSpPr txBox="1"/>
            <p:nvPr/>
          </p:nvSpPr>
          <p:spPr>
            <a:xfrm>
              <a:off x="6601097" y="3072973"/>
              <a:ext cx="8823960" cy="553085"/>
            </a:xfrm>
            <a:prstGeom prst="rect">
              <a:avLst/>
            </a:prstGeom>
            <a:noFill/>
          </p:spPr>
          <p:txBody>
            <a:bodyPr wrap="square" rtlCol="0">
              <a:spAutoFit/>
            </a:bodyPr>
            <a:lstStyle/>
            <a:p>
              <a:pPr marL="0" marR="0" lvl="0" indent="0" defTabSz="914400" rtl="0" eaLnBrk="1" fontAlgn="auto" latinLnBrk="0" hangingPunct="1">
                <a:lnSpc>
                  <a:spcPts val="1800"/>
                </a:lnSpc>
                <a:spcBef>
                  <a:spcPts val="0"/>
                </a:spcBef>
                <a:spcAft>
                  <a:spcPts val="0"/>
                </a:spcAft>
                <a:buClrTx/>
                <a:buSzTx/>
                <a:buFontTx/>
                <a:buNone/>
                <a:defRPr/>
              </a:pPr>
              <a:r>
                <a:rPr lang="zh-CN" altLang="en-US" sz="1600" dirty="0">
                  <a:solidFill>
                    <a:srgbClr val="222A35"/>
                  </a:solidFill>
                  <a:latin typeface="宋体" pitchFamily="2" charset="-122"/>
                  <a:ea typeface="宋体" pitchFamily="2" charset="-122"/>
                  <a:cs typeface="宋体" pitchFamily="2" charset="-122"/>
                  <a:sym typeface="+mn-ea"/>
                </a:rPr>
                <a:t>NLP中将ICL解耦到任务识别</a:t>
              </a:r>
              <a:r>
                <a:rPr lang="en-US" altLang="zh-CN" sz="1600" dirty="0">
                  <a:solidFill>
                    <a:srgbClr val="222A35"/>
                  </a:solidFill>
                  <a:latin typeface="宋体" pitchFamily="2" charset="-122"/>
                  <a:ea typeface="宋体" pitchFamily="2" charset="-122"/>
                  <a:cs typeface="宋体" pitchFamily="2" charset="-122"/>
                  <a:sym typeface="+mn-ea"/>
                </a:rPr>
                <a:t>TR</a:t>
              </a:r>
              <a:r>
                <a:rPr lang="zh-CN" altLang="en-US" sz="1600" dirty="0">
                  <a:solidFill>
                    <a:srgbClr val="222A35"/>
                  </a:solidFill>
                  <a:latin typeface="宋体" pitchFamily="2" charset="-122"/>
                  <a:ea typeface="宋体" pitchFamily="2" charset="-122"/>
                  <a:cs typeface="宋体" pitchFamily="2" charset="-122"/>
                  <a:sym typeface="+mn-ea"/>
                </a:rPr>
                <a:t>和任务学习</a:t>
              </a:r>
              <a:r>
                <a:rPr lang="en-US" altLang="zh-CN" sz="1600" dirty="0">
                  <a:solidFill>
                    <a:srgbClr val="222A35"/>
                  </a:solidFill>
                  <a:latin typeface="宋体" pitchFamily="2" charset="-122"/>
                  <a:ea typeface="宋体" pitchFamily="2" charset="-122"/>
                  <a:cs typeface="宋体" pitchFamily="2" charset="-122"/>
                  <a:sym typeface="+mn-ea"/>
                </a:rPr>
                <a:t>TL</a:t>
              </a:r>
              <a:r>
                <a:rPr lang="zh-CN" altLang="en-US" sz="1600" dirty="0">
                  <a:solidFill>
                    <a:srgbClr val="222A35"/>
                  </a:solidFill>
                  <a:latin typeface="宋体" pitchFamily="2" charset="-122"/>
                  <a:ea typeface="宋体" pitchFamily="2" charset="-122"/>
                  <a:cs typeface="宋体" pitchFamily="2" charset="-122"/>
                  <a:sym typeface="+mn-ea"/>
                </a:rPr>
                <a:t>；本文在</a:t>
              </a:r>
              <a:r>
                <a:rPr lang="en-US" altLang="zh-CN" sz="1600" dirty="0">
                  <a:solidFill>
                    <a:srgbClr val="222A35"/>
                  </a:solidFill>
                  <a:latin typeface="宋体" pitchFamily="2" charset="-122"/>
                  <a:ea typeface="宋体" pitchFamily="2" charset="-122"/>
                  <a:cs typeface="宋体" pitchFamily="2" charset="-122"/>
                  <a:sym typeface="+mn-ea"/>
                </a:rPr>
                <a:t>LVIM</a:t>
              </a:r>
              <a:r>
                <a:rPr lang="zh-CN" altLang="en-US" sz="1600" dirty="0">
                  <a:solidFill>
                    <a:srgbClr val="222A35"/>
                  </a:solidFill>
                  <a:latin typeface="宋体" pitchFamily="2" charset="-122"/>
                  <a:ea typeface="宋体" pitchFamily="2" charset="-122"/>
                  <a:cs typeface="宋体" pitchFamily="2" charset="-122"/>
                  <a:sym typeface="+mn-ea"/>
                </a:rPr>
                <a:t>将TR进一步解耦为格式TR，视觉TR和语言TR。观察上下文序列的变化如何影响模型的输出，来深入了解 LVLM 的内部属性。</a:t>
              </a:r>
              <a:endParaRPr lang="zh-CN" altLang="en-US" sz="1600" dirty="0">
                <a:solidFill>
                  <a:srgbClr val="222A35"/>
                </a:solidFill>
                <a:latin typeface="宋体" pitchFamily="2" charset="-122"/>
                <a:ea typeface="宋体" pitchFamily="2" charset="-122"/>
                <a:cs typeface="宋体" pitchFamily="2" charset="-122"/>
                <a:sym typeface="+mn-ea"/>
              </a:endParaRPr>
            </a:p>
          </p:txBody>
        </p:sp>
        <p:sp>
          <p:nvSpPr>
            <p:cNvPr id="145" name="文本框 144"/>
            <p:cNvSpPr txBox="1"/>
            <p:nvPr>
              <p:custDataLst>
                <p:tags r:id="rId7"/>
              </p:custDataLst>
            </p:nvPr>
          </p:nvSpPr>
          <p:spPr>
            <a:xfrm>
              <a:off x="6626554" y="2728803"/>
              <a:ext cx="1828799" cy="368300"/>
            </a:xfrm>
            <a:prstGeom prst="rect">
              <a:avLst/>
            </a:prstGeom>
            <a:noFill/>
          </p:spPr>
          <p:txBody>
            <a:bodyPr wrap="square" rtlCol="0">
              <a:spAutoFit/>
            </a:bodyPr>
            <a:lstStyle/>
            <a:p>
              <a:pPr>
                <a:defRPr/>
              </a:pPr>
              <a:r>
                <a:rPr lang="zh-CN" altLang="en-US" b="1" dirty="0">
                  <a:solidFill>
                    <a:srgbClr val="222A35"/>
                  </a:solidFill>
                  <a:latin typeface="宋体" pitchFamily="2" charset="-122"/>
                  <a:ea typeface="宋体" pitchFamily="2" charset="-122"/>
                  <a:sym typeface="+mn-ea"/>
                </a:rPr>
                <a:t>任务假设</a:t>
              </a:r>
              <a:endParaRPr lang="zh-CN" altLang="en-US" spc="400" dirty="0">
                <a:solidFill>
                  <a:schemeClr val="tx1">
                    <a:lumMod val="75000"/>
                    <a:lumOff val="25000"/>
                  </a:schemeClr>
                </a:solidFill>
                <a:latin typeface="宋体" pitchFamily="2" charset="-122"/>
                <a:ea typeface="宋体" pitchFamily="2" charset="-122"/>
              </a:endParaRPr>
            </a:p>
          </p:txBody>
        </p:sp>
      </p:grpSp>
      <p:grpSp>
        <p:nvGrpSpPr>
          <p:cNvPr id="146" name="组合 145"/>
          <p:cNvGrpSpPr/>
          <p:nvPr>
            <p:custDataLst>
              <p:tags r:id="rId8"/>
            </p:custDataLst>
          </p:nvPr>
        </p:nvGrpSpPr>
        <p:grpSpPr>
          <a:xfrm>
            <a:off x="1342604" y="3842099"/>
            <a:ext cx="5037249" cy="897138"/>
            <a:chOff x="5971177" y="3884741"/>
            <a:chExt cx="5037249" cy="897138"/>
          </a:xfrm>
        </p:grpSpPr>
        <p:sp>
          <p:nvSpPr>
            <p:cNvPr id="147" name="Oval 25"/>
            <p:cNvSpPr/>
            <p:nvPr>
              <p:custDataLst>
                <p:tags r:id="rId9"/>
              </p:custDataLst>
            </p:nvPr>
          </p:nvSpPr>
          <p:spPr>
            <a:xfrm>
              <a:off x="5971177" y="4054466"/>
              <a:ext cx="629655" cy="629655"/>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6775" fontAlgn="base">
                <a:lnSpc>
                  <a:spcPct val="120000"/>
                </a:lnSpc>
              </a:pPr>
              <a:r>
                <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rPr>
                <a:t>03</a:t>
              </a:r>
              <a:endPar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endParaRPr>
            </a:p>
          </p:txBody>
        </p:sp>
        <p:sp>
          <p:nvSpPr>
            <p:cNvPr id="148" name="文本框 147"/>
            <p:cNvSpPr txBox="1"/>
            <p:nvPr/>
          </p:nvSpPr>
          <p:spPr>
            <a:xfrm>
              <a:off x="6600832" y="4228794"/>
              <a:ext cx="4407594" cy="553085"/>
            </a:xfrm>
            <a:prstGeom prst="rect">
              <a:avLst/>
            </a:prstGeom>
            <a:noFill/>
          </p:spPr>
          <p:txBody>
            <a:bodyPr wrap="square" rtlCol="0">
              <a:spAutoFit/>
            </a:bodyPr>
            <a:lstStyle/>
            <a:p>
              <a:pPr marL="0" indent="0">
                <a:lnSpc>
                  <a:spcPts val="1800"/>
                </a:lnSpc>
                <a:buNone/>
              </a:pPr>
              <a:r>
                <a:rPr lang="en-US" altLang="zh-CN" sz="1600" dirty="0">
                  <a:solidFill>
                    <a:srgbClr val="222A35"/>
                  </a:solidFill>
                  <a:latin typeface="宋体" pitchFamily="2" charset="-122"/>
                  <a:ea typeface="宋体" pitchFamily="2" charset="-122"/>
                  <a:cs typeface="宋体" pitchFamily="2" charset="-122"/>
                  <a:sym typeface="+mn-ea"/>
                </a:rPr>
                <a:t>1.如何从支持集中检索样本</a:t>
              </a:r>
              <a:r>
                <a:rPr lang="zh-CN" altLang="en-US" sz="1600" dirty="0">
                  <a:solidFill>
                    <a:srgbClr val="222A35"/>
                  </a:solidFill>
                  <a:latin typeface="宋体" pitchFamily="2" charset="-122"/>
                  <a:ea typeface="宋体" pitchFamily="2" charset="-122"/>
                  <a:cs typeface="宋体" pitchFamily="2" charset="-122"/>
                  <a:sym typeface="+mn-ea"/>
                </a:rPr>
                <a:t>。</a:t>
              </a:r>
              <a:endParaRPr lang="zh-CN" altLang="en-US" sz="1600" dirty="0">
                <a:solidFill>
                  <a:srgbClr val="222A35"/>
                </a:solidFill>
                <a:latin typeface="宋体" pitchFamily="2" charset="-122"/>
                <a:ea typeface="宋体" pitchFamily="2" charset="-122"/>
                <a:cs typeface="宋体" pitchFamily="2" charset="-122"/>
                <a:sym typeface="+mn-ea"/>
              </a:endParaRPr>
            </a:p>
            <a:p>
              <a:pPr marL="0" indent="0">
                <a:lnSpc>
                  <a:spcPts val="1800"/>
                </a:lnSpc>
                <a:buNone/>
              </a:pPr>
              <a:r>
                <a:rPr lang="en-US" altLang="zh-CN" sz="1600" dirty="0">
                  <a:solidFill>
                    <a:srgbClr val="222A35"/>
                  </a:solidFill>
                  <a:latin typeface="宋体" pitchFamily="2" charset="-122"/>
                  <a:ea typeface="宋体" pitchFamily="2" charset="-122"/>
                  <a:cs typeface="宋体" pitchFamily="2" charset="-122"/>
                  <a:sym typeface="+mn-ea"/>
                </a:rPr>
                <a:t>2.如何</a:t>
              </a:r>
              <a:r>
                <a:rPr lang="zh-CN" altLang="en-US" sz="1600" dirty="0">
                  <a:solidFill>
                    <a:srgbClr val="222A35"/>
                  </a:solidFill>
                  <a:latin typeface="宋体" pitchFamily="2" charset="-122"/>
                  <a:ea typeface="宋体" pitchFamily="2" charset="-122"/>
                  <a:cs typeface="宋体" pitchFamily="2" charset="-122"/>
                  <a:sym typeface="+mn-ea"/>
                </a:rPr>
                <a:t>配置</a:t>
              </a:r>
              <a:r>
                <a:rPr lang="en-US" altLang="zh-CN" sz="1600" dirty="0">
                  <a:solidFill>
                    <a:srgbClr val="222A35"/>
                  </a:solidFill>
                  <a:latin typeface="宋体" pitchFamily="2" charset="-122"/>
                  <a:ea typeface="宋体" pitchFamily="2" charset="-122"/>
                  <a:cs typeface="宋体" pitchFamily="2" charset="-122"/>
                  <a:sym typeface="+mn-ea"/>
                </a:rPr>
                <a:t>由检索</a:t>
              </a:r>
              <a:r>
                <a:rPr lang="zh-CN" altLang="en-US" sz="1600" dirty="0">
                  <a:solidFill>
                    <a:srgbClr val="222A35"/>
                  </a:solidFill>
                  <a:latin typeface="宋体" pitchFamily="2" charset="-122"/>
                  <a:ea typeface="宋体" pitchFamily="2" charset="-122"/>
                  <a:cs typeface="宋体" pitchFamily="2" charset="-122"/>
                  <a:sym typeface="+mn-ea"/>
                </a:rPr>
                <a:t>示例</a:t>
              </a:r>
              <a:r>
                <a:rPr lang="en-US" altLang="zh-CN" sz="1600" dirty="0">
                  <a:solidFill>
                    <a:srgbClr val="222A35"/>
                  </a:solidFill>
                  <a:latin typeface="宋体" pitchFamily="2" charset="-122"/>
                  <a:ea typeface="宋体" pitchFamily="2" charset="-122"/>
                  <a:cs typeface="宋体" pitchFamily="2" charset="-122"/>
                  <a:sym typeface="+mn-ea"/>
                </a:rPr>
                <a:t>构建的上下文序列</a:t>
              </a:r>
              <a:r>
                <a:rPr lang="zh-CN" altLang="en-US" sz="1600" dirty="0">
                  <a:solidFill>
                    <a:srgbClr val="222A35"/>
                  </a:solidFill>
                  <a:latin typeface="宋体" pitchFamily="2" charset="-122"/>
                  <a:ea typeface="宋体" pitchFamily="2" charset="-122"/>
                  <a:cs typeface="宋体" pitchFamily="2" charset="-122"/>
                  <a:sym typeface="+mn-ea"/>
                </a:rPr>
                <a:t>。</a:t>
              </a:r>
              <a:endParaRPr kumimoji="0" lang="zh-CN" altLang="en-US" sz="1600" i="0" u="none" strike="noStrike" kern="1200" cap="none" spc="0" normalizeH="0" baseline="0" noProof="0" dirty="0">
                <a:ln>
                  <a:noFill/>
                </a:ln>
                <a:solidFill>
                  <a:srgbClr val="222A35"/>
                </a:solidFill>
                <a:effectLst/>
                <a:uLnTx/>
                <a:uFillTx/>
                <a:latin typeface="宋体" pitchFamily="2" charset="-122"/>
                <a:ea typeface="宋体" pitchFamily="2" charset="-122"/>
                <a:cs typeface="宋体" pitchFamily="2" charset="-122"/>
                <a:sym typeface="+mn-ea"/>
              </a:endParaRPr>
            </a:p>
          </p:txBody>
        </p:sp>
        <p:sp>
          <p:nvSpPr>
            <p:cNvPr id="149" name="文本框 148"/>
            <p:cNvSpPr txBox="1"/>
            <p:nvPr>
              <p:custDataLst>
                <p:tags r:id="rId10"/>
              </p:custDataLst>
            </p:nvPr>
          </p:nvSpPr>
          <p:spPr>
            <a:xfrm>
              <a:off x="6626554" y="3884741"/>
              <a:ext cx="1828799" cy="368300"/>
            </a:xfrm>
            <a:prstGeom prst="rect">
              <a:avLst/>
            </a:prstGeom>
            <a:noFill/>
          </p:spPr>
          <p:txBody>
            <a:bodyPr wrap="square" rtlCol="0">
              <a:spAutoFit/>
            </a:bodyPr>
            <a:lstStyle/>
            <a:p>
              <a:pPr>
                <a:defRPr/>
              </a:pPr>
              <a:r>
                <a:rPr lang="zh-CN" altLang="en-US" b="1" dirty="0">
                  <a:solidFill>
                    <a:srgbClr val="222A35"/>
                  </a:solidFill>
                  <a:latin typeface="宋体" pitchFamily="2" charset="-122"/>
                  <a:ea typeface="宋体" pitchFamily="2" charset="-122"/>
                  <a:sym typeface="+mn-ea"/>
                </a:rPr>
                <a:t>应用</a:t>
              </a:r>
              <a:r>
                <a:rPr lang="zh-CN" altLang="en-US" b="1" dirty="0">
                  <a:solidFill>
                    <a:srgbClr val="222A35"/>
                  </a:solidFill>
                  <a:latin typeface="宋体" pitchFamily="2" charset="-122"/>
                  <a:ea typeface="宋体" pitchFamily="2" charset="-122"/>
                  <a:sym typeface="+mn-ea"/>
                </a:rPr>
                <a:t>检索策略</a:t>
              </a:r>
              <a:endParaRPr lang="zh-CN" altLang="en-US" spc="400" dirty="0">
                <a:solidFill>
                  <a:schemeClr val="tx1">
                    <a:lumMod val="75000"/>
                    <a:lumOff val="25000"/>
                  </a:schemeClr>
                </a:solidFill>
                <a:latin typeface="宋体" pitchFamily="2" charset="-122"/>
                <a:ea typeface="宋体" pitchFamily="2" charset="-122"/>
              </a:endParaRPr>
            </a:p>
          </p:txBody>
        </p:sp>
      </p:grpSp>
      <p:grpSp>
        <p:nvGrpSpPr>
          <p:cNvPr id="150" name="组合 149"/>
          <p:cNvGrpSpPr/>
          <p:nvPr>
            <p:custDataLst>
              <p:tags r:id="rId11"/>
            </p:custDataLst>
          </p:nvPr>
        </p:nvGrpSpPr>
        <p:grpSpPr>
          <a:xfrm>
            <a:off x="1342604" y="4963357"/>
            <a:ext cx="5037249" cy="897138"/>
            <a:chOff x="5971177" y="5005999"/>
            <a:chExt cx="5037249" cy="897138"/>
          </a:xfrm>
        </p:grpSpPr>
        <p:sp>
          <p:nvSpPr>
            <p:cNvPr id="151" name="Oval 27"/>
            <p:cNvSpPr/>
            <p:nvPr>
              <p:custDataLst>
                <p:tags r:id="rId12"/>
              </p:custDataLst>
            </p:nvPr>
          </p:nvSpPr>
          <p:spPr>
            <a:xfrm>
              <a:off x="5971177" y="5120619"/>
              <a:ext cx="629655" cy="629655"/>
            </a:xfrm>
            <a:prstGeom prst="ellipse">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6775" fontAlgn="base">
                <a:lnSpc>
                  <a:spcPct val="120000"/>
                </a:lnSpc>
              </a:pPr>
              <a:r>
                <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rPr>
                <a:t>04</a:t>
              </a:r>
              <a:endParaRPr lang="en-US" sz="1325" dirty="0">
                <a:solidFill>
                  <a:prstClr val="white"/>
                </a:solidFill>
                <a:latin typeface="Arial" panose="020B0704020202020204" pitchFamily="34" charset="0"/>
                <a:ea typeface="思源黑体 Normal" panose="020B0400000000000000" pitchFamily="34" charset="-122"/>
                <a:sym typeface="Arial" panose="020B0704020202020204" pitchFamily="34" charset="0"/>
              </a:endParaRPr>
            </a:p>
          </p:txBody>
        </p:sp>
        <p:sp>
          <p:nvSpPr>
            <p:cNvPr id="152" name="文本框 151"/>
            <p:cNvSpPr txBox="1"/>
            <p:nvPr/>
          </p:nvSpPr>
          <p:spPr>
            <a:xfrm>
              <a:off x="6600832" y="5350052"/>
              <a:ext cx="4407594" cy="553085"/>
            </a:xfrm>
            <a:prstGeom prst="rect">
              <a:avLst/>
            </a:prstGeom>
            <a:noFill/>
          </p:spPr>
          <p:txBody>
            <a:bodyPr wrap="square" rtlCol="0">
              <a:spAutoFit/>
            </a:bodyPr>
            <a:lstStyle/>
            <a:p>
              <a:pPr marL="0" marR="0" lvl="0" indent="0" defTabSz="914400" rtl="0" eaLnBrk="1" fontAlgn="auto" latinLnBrk="0" hangingPunct="1">
                <a:lnSpc>
                  <a:spcPts val="1800"/>
                </a:lnSpc>
                <a:spcBef>
                  <a:spcPts val="0"/>
                </a:spcBef>
                <a:spcAft>
                  <a:spcPts val="0"/>
                </a:spcAft>
                <a:buClrTx/>
                <a:buSzTx/>
                <a:buFontTx/>
                <a:buNone/>
                <a:defRPr/>
              </a:pPr>
              <a:r>
                <a:rPr lang="en-US" altLang="zh-CN" sz="1600" dirty="0">
                  <a:solidFill>
                    <a:srgbClr val="222A35"/>
                  </a:solidFill>
                  <a:latin typeface="宋体" pitchFamily="2" charset="-122"/>
                  <a:ea typeface="宋体" pitchFamily="2" charset="-122"/>
                  <a:cs typeface="宋体" pitchFamily="2" charset="-122"/>
                  <a:sym typeface="+mn-ea"/>
                </a:rPr>
                <a:t>1.</a:t>
              </a:r>
              <a:r>
                <a:rPr lang="zh-CN" altLang="en-US" sz="1600" dirty="0">
                  <a:solidFill>
                    <a:srgbClr val="222A35"/>
                  </a:solidFill>
                  <a:latin typeface="宋体" pitchFamily="2" charset="-122"/>
                  <a:ea typeface="宋体" pitchFamily="2" charset="-122"/>
                  <a:cs typeface="宋体" pitchFamily="2" charset="-122"/>
                  <a:sym typeface="+mn-ea"/>
                </a:rPr>
                <a:t>通过实验验证</a:t>
              </a:r>
              <a:r>
                <a:rPr lang="en-US" altLang="zh-CN" sz="1600" dirty="0">
                  <a:solidFill>
                    <a:srgbClr val="222A35"/>
                  </a:solidFill>
                  <a:latin typeface="宋体" pitchFamily="2" charset="-122"/>
                  <a:ea typeface="宋体" pitchFamily="2" charset="-122"/>
                  <a:cs typeface="宋体" pitchFamily="2" charset="-122"/>
                  <a:sym typeface="+mn-ea"/>
                </a:rPr>
                <a:t>LVLM</a:t>
              </a:r>
              <a:r>
                <a:rPr lang="zh-CN" altLang="en-US" sz="1600" dirty="0">
                  <a:solidFill>
                    <a:srgbClr val="222A35"/>
                  </a:solidFill>
                  <a:latin typeface="宋体" pitchFamily="2" charset="-122"/>
                  <a:ea typeface="宋体" pitchFamily="2" charset="-122"/>
                  <a:cs typeface="宋体" pitchFamily="2" charset="-122"/>
                  <a:sym typeface="+mn-ea"/>
                </a:rPr>
                <a:t>模型的局限性。</a:t>
              </a:r>
              <a:endParaRPr lang="zh-CN" altLang="en-US" sz="1600" dirty="0">
                <a:solidFill>
                  <a:srgbClr val="222A35"/>
                </a:solidFill>
                <a:latin typeface="宋体" pitchFamily="2" charset="-122"/>
                <a:ea typeface="宋体" pitchFamily="2" charset="-122"/>
                <a:cs typeface="宋体" pitchFamily="2" charset="-122"/>
                <a:sym typeface="+mn-ea"/>
              </a:endParaRPr>
            </a:p>
            <a:p>
              <a:pPr marL="0" marR="0" lvl="0" indent="0" defTabSz="914400" rtl="0" eaLnBrk="1" fontAlgn="auto" latinLnBrk="0" hangingPunct="1">
                <a:lnSpc>
                  <a:spcPts val="1800"/>
                </a:lnSpc>
                <a:spcBef>
                  <a:spcPts val="0"/>
                </a:spcBef>
                <a:spcAft>
                  <a:spcPts val="0"/>
                </a:spcAft>
                <a:buClrTx/>
                <a:buSzTx/>
                <a:buFontTx/>
                <a:buNone/>
                <a:defRPr/>
              </a:pPr>
              <a:r>
                <a:rPr lang="en-US" altLang="zh-CN" sz="1600" dirty="0">
                  <a:solidFill>
                    <a:srgbClr val="222A35"/>
                  </a:solidFill>
                  <a:latin typeface="宋体" pitchFamily="2" charset="-122"/>
                  <a:ea typeface="宋体" pitchFamily="2" charset="-122"/>
                  <a:cs typeface="宋体" pitchFamily="2" charset="-122"/>
                  <a:sym typeface="+mn-ea"/>
                </a:rPr>
                <a:t>2.</a:t>
              </a:r>
              <a:r>
                <a:rPr lang="zh-CN" altLang="en-US" sz="1600" dirty="0">
                  <a:solidFill>
                    <a:srgbClr val="222A35"/>
                  </a:solidFill>
                  <a:latin typeface="宋体" pitchFamily="2" charset="-122"/>
                  <a:ea typeface="宋体" pitchFamily="2" charset="-122"/>
                  <a:cs typeface="宋体" pitchFamily="2" charset="-122"/>
                  <a:sym typeface="+mn-ea"/>
                </a:rPr>
                <a:t>通过配置策略缓解局限性。</a:t>
              </a:r>
              <a:endParaRPr kumimoji="0" lang="zh-CN" altLang="en-US" sz="1600" i="0" u="none" strike="noStrike" kern="1200" cap="none" spc="0" normalizeH="0" baseline="0" noProof="0" dirty="0">
                <a:ln>
                  <a:noFill/>
                </a:ln>
                <a:solidFill>
                  <a:srgbClr val="222A35"/>
                </a:solidFill>
                <a:effectLst/>
                <a:uLnTx/>
                <a:uFillTx/>
                <a:latin typeface="宋体" pitchFamily="2" charset="-122"/>
                <a:ea typeface="宋体" pitchFamily="2" charset="-122"/>
                <a:cs typeface="宋体" pitchFamily="2" charset="-122"/>
              </a:endParaRPr>
            </a:p>
          </p:txBody>
        </p:sp>
        <p:sp>
          <p:nvSpPr>
            <p:cNvPr id="153" name="文本框 152"/>
            <p:cNvSpPr txBox="1"/>
            <p:nvPr>
              <p:custDataLst>
                <p:tags r:id="rId13"/>
              </p:custDataLst>
            </p:nvPr>
          </p:nvSpPr>
          <p:spPr>
            <a:xfrm>
              <a:off x="6626554" y="5005999"/>
              <a:ext cx="1828799" cy="368300"/>
            </a:xfrm>
            <a:prstGeom prst="rect">
              <a:avLst/>
            </a:prstGeom>
            <a:noFill/>
          </p:spPr>
          <p:txBody>
            <a:bodyPr wrap="square" rtlCol="0">
              <a:spAutoFit/>
            </a:bodyPr>
            <a:lstStyle/>
            <a:p>
              <a:pPr>
                <a:defRPr/>
              </a:pPr>
              <a:r>
                <a:rPr lang="zh-CN" altLang="en-US" b="1" dirty="0">
                  <a:solidFill>
                    <a:srgbClr val="222A35"/>
                  </a:solidFill>
                  <a:latin typeface="宋体" pitchFamily="2" charset="-122"/>
                  <a:ea typeface="宋体" pitchFamily="2" charset="-122"/>
                  <a:sym typeface="+mn-ea"/>
                </a:rPr>
                <a:t>实验部分</a:t>
              </a:r>
              <a:endParaRPr lang="zh-CN" altLang="en-US" spc="400" dirty="0">
                <a:solidFill>
                  <a:schemeClr val="tx1">
                    <a:lumMod val="75000"/>
                    <a:lumOff val="25000"/>
                  </a:schemeClr>
                </a:solidFill>
                <a:latin typeface="宋体" pitchFamily="2" charset="-122"/>
                <a:ea typeface="宋体" pitchFamily="2" charset="-122"/>
              </a:endParaRPr>
            </a:p>
          </p:txBody>
        </p:sp>
      </p:grpSp>
      <p:sp>
        <p:nvSpPr>
          <p:cNvPr id="2" name="Text Placeholder 8"/>
          <p:cNvSpPr txBox="1"/>
          <p:nvPr>
            <p:custDataLst>
              <p:tags r:id="rId14"/>
            </p:custDataLst>
          </p:nvPr>
        </p:nvSpPr>
        <p:spPr>
          <a:xfrm>
            <a:off x="781685" y="1069340"/>
            <a:ext cx="10536555" cy="30416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zh-CN" altLang="en-US" sz="16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视觉</a:t>
            </a:r>
            <a:r>
              <a:rPr lang="en-US" altLang="zh-CN" sz="16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6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t>
            </a:r>
            <a:r>
              <a:rPr lang="zh-CN" altLang="en-US" sz="1600" dirty="0">
                <a:solidFill>
                  <a:schemeClr val="bg1"/>
                </a:solidFill>
                <a:latin typeface="思源黑体 Light" panose="020B0300000000000000" pitchFamily="34" charset="-122"/>
                <a:ea typeface="思源黑体 Light" panose="020B0300000000000000" pitchFamily="34" charset="-122"/>
                <a:sym typeface="+mn-ea"/>
              </a:rPr>
              <a:t>How to Configure Good In-Context Sequence for Visual Question Answering（</a:t>
            </a:r>
            <a:r>
              <a:rPr lang="en-US" altLang="zh-CN" sz="1600" dirty="0">
                <a:solidFill>
                  <a:schemeClr val="bg1"/>
                </a:solidFill>
                <a:latin typeface="思源黑体 Light" panose="020B0300000000000000" pitchFamily="34" charset="-122"/>
                <a:ea typeface="思源黑体 Light" panose="020B0300000000000000" pitchFamily="34" charset="-122"/>
                <a:sym typeface="+mn-ea"/>
              </a:rPr>
              <a:t>CVPR24</a:t>
            </a:r>
            <a:r>
              <a:rPr lang="zh-CN" altLang="en-US" sz="1600" dirty="0">
                <a:solidFill>
                  <a:schemeClr val="bg1"/>
                </a:solidFill>
                <a:latin typeface="思源黑体 Light" panose="020B0300000000000000" pitchFamily="34" charset="-122"/>
                <a:ea typeface="思源黑体 Light" panose="020B0300000000000000" pitchFamily="34" charset="-122"/>
                <a:sym typeface="+mn-ea"/>
              </a:rPr>
              <a:t>）</a:t>
            </a:r>
            <a:endParaRPr lang="zh-CN" altLang="en-US" sz="1600" dirty="0">
              <a:solidFill>
                <a:schemeClr val="bg1"/>
              </a:solidFill>
              <a:latin typeface="思源黑体 Light" panose="020B0300000000000000" pitchFamily="34" charset="-122"/>
              <a:ea typeface="思源黑体 Light" panose="020B0300000000000000" pitchFamily="34" charset="-122"/>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14:bounceEnd="40000">
                                          <p:cBhvr additive="base">
                                            <p:cTn id="7" dur="500" fill="hold"/>
                                            <p:tgtEl>
                                              <p:spTgt spid="138"/>
                                            </p:tgtEl>
                                            <p:attrNameLst>
                                              <p:attrName>ppt_x</p:attrName>
                                            </p:attrNameLst>
                                          </p:cBhvr>
                                          <p:tavLst>
                                            <p:tav tm="0">
                                              <p:val>
                                                <p:strVal val="1+#ppt_w/2"/>
                                              </p:val>
                                            </p:tav>
                                            <p:tav tm="100000">
                                              <p:val>
                                                <p:strVal val="#ppt_x"/>
                                              </p:val>
                                            </p:tav>
                                          </p:tavLst>
                                        </p:anim>
                                        <p:anim calcmode="lin" valueType="num" p14:bounceEnd="40000">
                                          <p:cBhvr additive="base">
                                            <p:cTn id="8" dur="500" fill="hold"/>
                                            <p:tgtEl>
                                              <p:spTgt spid="1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0000">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14:bounceEnd="40000">
                                          <p:cBhvr additive="base">
                                            <p:cTn id="12" dur="500" fill="hold"/>
                                            <p:tgtEl>
                                              <p:spTgt spid="142"/>
                                            </p:tgtEl>
                                            <p:attrNameLst>
                                              <p:attrName>ppt_x</p:attrName>
                                            </p:attrNameLst>
                                          </p:cBhvr>
                                          <p:tavLst>
                                            <p:tav tm="0">
                                              <p:val>
                                                <p:strVal val="1+#ppt_w/2"/>
                                              </p:val>
                                            </p:tav>
                                            <p:tav tm="100000">
                                              <p:val>
                                                <p:strVal val="#ppt_x"/>
                                              </p:val>
                                            </p:tav>
                                          </p:tavLst>
                                        </p:anim>
                                        <p:anim calcmode="lin" valueType="num" p14:bounceEnd="40000">
                                          <p:cBhvr additive="base">
                                            <p:cTn id="13" dur="500" fill="hold"/>
                                            <p:tgtEl>
                                              <p:spTgt spid="14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14:presetBounceEnd="40000">
                                      <p:stCondLst>
                                        <p:cond delay="0"/>
                                      </p:stCondLst>
                                      <p:childTnLst>
                                        <p:set>
                                          <p:cBhvr>
                                            <p:cTn id="16" dur="1" fill="hold">
                                              <p:stCondLst>
                                                <p:cond delay="0"/>
                                              </p:stCondLst>
                                            </p:cTn>
                                            <p:tgtEl>
                                              <p:spTgt spid="146"/>
                                            </p:tgtEl>
                                            <p:attrNameLst>
                                              <p:attrName>style.visibility</p:attrName>
                                            </p:attrNameLst>
                                          </p:cBhvr>
                                          <p:to>
                                            <p:strVal val="visible"/>
                                          </p:to>
                                        </p:set>
                                        <p:anim calcmode="lin" valueType="num" p14:bounceEnd="40000">
                                          <p:cBhvr additive="base">
                                            <p:cTn id="17" dur="500" fill="hold"/>
                                            <p:tgtEl>
                                              <p:spTgt spid="146"/>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1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14:presetBounceEnd="40000">
                                      <p:stCondLst>
                                        <p:cond delay="0"/>
                                      </p:stCondLst>
                                      <p:childTnLst>
                                        <p:set>
                                          <p:cBhvr>
                                            <p:cTn id="21" dur="1" fill="hold">
                                              <p:stCondLst>
                                                <p:cond delay="0"/>
                                              </p:stCondLst>
                                            </p:cTn>
                                            <p:tgtEl>
                                              <p:spTgt spid="150"/>
                                            </p:tgtEl>
                                            <p:attrNameLst>
                                              <p:attrName>style.visibility</p:attrName>
                                            </p:attrNameLst>
                                          </p:cBhvr>
                                          <p:to>
                                            <p:strVal val="visible"/>
                                          </p:to>
                                        </p:set>
                                        <p:anim calcmode="lin" valueType="num" p14:bounceEnd="40000">
                                          <p:cBhvr additive="base">
                                            <p:cTn id="22" dur="500" fill="hold"/>
                                            <p:tgtEl>
                                              <p:spTgt spid="150"/>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fill="hold"/>
                                            <p:tgtEl>
                                              <p:spTgt spid="138"/>
                                            </p:tgtEl>
                                            <p:attrNameLst>
                                              <p:attrName>ppt_x</p:attrName>
                                            </p:attrNameLst>
                                          </p:cBhvr>
                                          <p:tavLst>
                                            <p:tav tm="0">
                                              <p:val>
                                                <p:strVal val="1+#ppt_w/2"/>
                                              </p:val>
                                            </p:tav>
                                            <p:tav tm="100000">
                                              <p:val>
                                                <p:strVal val="#ppt_x"/>
                                              </p:val>
                                            </p:tav>
                                          </p:tavLst>
                                        </p:anim>
                                        <p:anim calcmode="lin" valueType="num">
                                          <p:cBhvr additive="base">
                                            <p:cTn id="8" dur="500" fill="hold"/>
                                            <p:tgtEl>
                                              <p:spTgt spid="1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500" fill="hold"/>
                                            <p:tgtEl>
                                              <p:spTgt spid="142"/>
                                            </p:tgtEl>
                                            <p:attrNameLst>
                                              <p:attrName>ppt_x</p:attrName>
                                            </p:attrNameLst>
                                          </p:cBhvr>
                                          <p:tavLst>
                                            <p:tav tm="0">
                                              <p:val>
                                                <p:strVal val="1+#ppt_w/2"/>
                                              </p:val>
                                            </p:tav>
                                            <p:tav tm="100000">
                                              <p:val>
                                                <p:strVal val="#ppt_x"/>
                                              </p:val>
                                            </p:tav>
                                          </p:tavLst>
                                        </p:anim>
                                        <p:anim calcmode="lin" valueType="num">
                                          <p:cBhvr additive="base">
                                            <p:cTn id="13" dur="500" fill="hold"/>
                                            <p:tgtEl>
                                              <p:spTgt spid="14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6"/>
                                            </p:tgtEl>
                                            <p:attrNameLst>
                                              <p:attrName>style.visibility</p:attrName>
                                            </p:attrNameLst>
                                          </p:cBhvr>
                                          <p:to>
                                            <p:strVal val="visible"/>
                                          </p:to>
                                        </p:set>
                                        <p:anim calcmode="lin" valueType="num">
                                          <p:cBhvr additive="base">
                                            <p:cTn id="17" dur="500" fill="hold"/>
                                            <p:tgtEl>
                                              <p:spTgt spid="146"/>
                                            </p:tgtEl>
                                            <p:attrNameLst>
                                              <p:attrName>ppt_x</p:attrName>
                                            </p:attrNameLst>
                                          </p:cBhvr>
                                          <p:tavLst>
                                            <p:tav tm="0">
                                              <p:val>
                                                <p:strVal val="1+#ppt_w/2"/>
                                              </p:val>
                                            </p:tav>
                                            <p:tav tm="100000">
                                              <p:val>
                                                <p:strVal val="#ppt_x"/>
                                              </p:val>
                                            </p:tav>
                                          </p:tavLst>
                                        </p:anim>
                                        <p:anim calcmode="lin" valueType="num">
                                          <p:cBhvr additive="base">
                                            <p:cTn id="18" dur="500" fill="hold"/>
                                            <p:tgtEl>
                                              <p:spTgt spid="1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0"/>
                                            </p:tgtEl>
                                            <p:attrNameLst>
                                              <p:attrName>style.visibility</p:attrName>
                                            </p:attrNameLst>
                                          </p:cBhvr>
                                          <p:to>
                                            <p:strVal val="visible"/>
                                          </p:to>
                                        </p:set>
                                        <p:anim calcmode="lin" valueType="num">
                                          <p:cBhvr additive="base">
                                            <p:cTn id="22" dur="500" fill="hold"/>
                                            <p:tgtEl>
                                              <p:spTgt spid="150"/>
                                            </p:tgtEl>
                                            <p:attrNameLst>
                                              <p:attrName>ppt_x</p:attrName>
                                            </p:attrNameLst>
                                          </p:cBhvr>
                                          <p:tavLst>
                                            <p:tav tm="0">
                                              <p:val>
                                                <p:strVal val="1+#ppt_w/2"/>
                                              </p:val>
                                            </p:tav>
                                            <p:tav tm="100000">
                                              <p:val>
                                                <p:strVal val="#ppt_x"/>
                                              </p:val>
                                            </p:tav>
                                          </p:tavLst>
                                        </p:anim>
                                        <p:anim calcmode="lin" valueType="num">
                                          <p:cBhvr additive="base">
                                            <p:cTn id="23" dur="50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a:t>
            </a:r>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r>
              <a:rPr lang="zh-CN" altLang="en-US"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43" name="Text Placeholder 9"/>
          <p:cNvSpPr txBox="1"/>
          <p:nvPr/>
        </p:nvSpPr>
        <p:spPr>
          <a:xfrm>
            <a:off x="735330" y="1416050"/>
            <a:ext cx="11027410" cy="983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ts val="1800"/>
              </a:lnSpc>
              <a:buNone/>
            </a:pPr>
            <a:r>
              <a:rPr lang="zh-CN" altLang="en-US" sz="1600" b="1" dirty="0">
                <a:solidFill>
                  <a:srgbClr val="222A35"/>
                </a:solidFill>
                <a:latin typeface="宋体" pitchFamily="2" charset="-122"/>
                <a:ea typeface="宋体" pitchFamily="2" charset="-122"/>
                <a:cs typeface="宋体" pitchFamily="2" charset="-122"/>
                <a:sym typeface="+mn-ea"/>
              </a:rPr>
              <a:t>本文将ICL解耦到</a:t>
            </a:r>
            <a:r>
              <a:rPr lang="en-US" altLang="zh-CN" sz="1600" b="1" dirty="0">
                <a:solidFill>
                  <a:srgbClr val="222A35"/>
                </a:solidFill>
                <a:latin typeface="宋体" pitchFamily="2" charset="-122"/>
                <a:ea typeface="宋体" pitchFamily="2" charset="-122"/>
                <a:cs typeface="宋体" pitchFamily="2" charset="-122"/>
                <a:sym typeface="+mn-ea"/>
              </a:rPr>
              <a:t>VL</a:t>
            </a:r>
            <a:r>
              <a:rPr lang="zh-CN" altLang="en-US" sz="1600" b="1" dirty="0">
                <a:solidFill>
                  <a:srgbClr val="222A35"/>
                </a:solidFill>
                <a:latin typeface="宋体" pitchFamily="2" charset="-122"/>
                <a:ea typeface="宋体" pitchFamily="2" charset="-122"/>
                <a:cs typeface="宋体" pitchFamily="2" charset="-122"/>
                <a:sym typeface="+mn-ea"/>
              </a:rPr>
              <a:t>的任务识别</a:t>
            </a:r>
            <a:r>
              <a:rPr lang="en-US" altLang="zh-CN" sz="1600" b="1" dirty="0">
                <a:solidFill>
                  <a:srgbClr val="222A35"/>
                </a:solidFill>
                <a:latin typeface="宋体" pitchFamily="2" charset="-122"/>
                <a:ea typeface="宋体" pitchFamily="2" charset="-122"/>
                <a:cs typeface="宋体" pitchFamily="2" charset="-122"/>
                <a:sym typeface="+mn-ea"/>
              </a:rPr>
              <a:t>TR</a:t>
            </a:r>
            <a:r>
              <a:rPr lang="zh-CN" altLang="en-US" sz="1600" b="1" dirty="0">
                <a:solidFill>
                  <a:srgbClr val="222A35"/>
                </a:solidFill>
                <a:latin typeface="宋体" pitchFamily="2" charset="-122"/>
                <a:ea typeface="宋体" pitchFamily="2" charset="-122"/>
                <a:cs typeface="宋体" pitchFamily="2" charset="-122"/>
                <a:sym typeface="+mn-ea"/>
              </a:rPr>
              <a:t>和任务学习</a:t>
            </a:r>
            <a:r>
              <a:rPr lang="en-US" altLang="zh-CN" sz="1600" b="1" dirty="0">
                <a:solidFill>
                  <a:srgbClr val="222A35"/>
                </a:solidFill>
                <a:latin typeface="宋体" pitchFamily="2" charset="-122"/>
                <a:ea typeface="宋体" pitchFamily="2" charset="-122"/>
                <a:cs typeface="宋体" pitchFamily="2" charset="-122"/>
                <a:sym typeface="+mn-ea"/>
              </a:rPr>
              <a:t>TL</a:t>
            </a:r>
            <a:r>
              <a:rPr lang="zh-CN" altLang="en-US" sz="1600" b="1" dirty="0">
                <a:solidFill>
                  <a:srgbClr val="222A35"/>
                </a:solidFill>
                <a:latin typeface="宋体" pitchFamily="2" charset="-122"/>
                <a:ea typeface="宋体" pitchFamily="2" charset="-122"/>
                <a:cs typeface="宋体" pitchFamily="2" charset="-122"/>
                <a:sym typeface="+mn-ea"/>
              </a:rPr>
              <a:t>，同时将TR进一步解耦为视觉TR、语言TR</a:t>
            </a:r>
            <a:r>
              <a:rPr lang="zh-CN" altLang="en-US" sz="1600" b="1" dirty="0">
                <a:solidFill>
                  <a:srgbClr val="222A35"/>
                </a:solidFill>
                <a:latin typeface="宋体" pitchFamily="2" charset="-122"/>
                <a:ea typeface="宋体" pitchFamily="2" charset="-122"/>
                <a:cs typeface="宋体" pitchFamily="2" charset="-122"/>
                <a:sym typeface="+mn-ea"/>
              </a:rPr>
              <a:t>和格式TR。</a:t>
            </a:r>
            <a:endParaRPr lang="zh-CN" altLang="en-US" sz="1600" b="1" dirty="0">
              <a:solidFill>
                <a:srgbClr val="222A35"/>
              </a:solidFill>
              <a:latin typeface="宋体" pitchFamily="2" charset="-122"/>
              <a:ea typeface="宋体" pitchFamily="2" charset="-122"/>
              <a:cs typeface="宋体" pitchFamily="2" charset="-122"/>
              <a:sym typeface="+mn-ea"/>
            </a:endParaRPr>
          </a:p>
          <a:p>
            <a:pPr>
              <a:lnSpc>
                <a:spcPts val="1800"/>
              </a:lnSpc>
            </a:pPr>
            <a:r>
              <a:rPr lang="zh-CN" altLang="en-US" sz="1600" b="1" dirty="0">
                <a:solidFill>
                  <a:srgbClr val="222A35"/>
                </a:solidFill>
                <a:latin typeface="宋体" pitchFamily="2" charset="-122"/>
                <a:ea typeface="宋体" pitchFamily="2" charset="-122"/>
                <a:cs typeface="宋体" pitchFamily="2" charset="-122"/>
                <a:sym typeface="+mn-ea"/>
              </a:rPr>
              <a:t>任务识别</a:t>
            </a:r>
            <a:r>
              <a:rPr lang="en-US" altLang="zh-CN" sz="1600" b="1" dirty="0">
                <a:solidFill>
                  <a:srgbClr val="222A35"/>
                </a:solidFill>
                <a:latin typeface="宋体" pitchFamily="2" charset="-122"/>
                <a:ea typeface="宋体" pitchFamily="2" charset="-122"/>
                <a:cs typeface="宋体" pitchFamily="2" charset="-122"/>
                <a:sym typeface="+mn-ea"/>
              </a:rPr>
              <a:t>(TR)</a:t>
            </a:r>
            <a:r>
              <a:rPr lang="zh-CN" altLang="en-US" sz="1600" b="1" dirty="0">
                <a:solidFill>
                  <a:srgbClr val="222A35"/>
                </a:solidFill>
                <a:latin typeface="宋体" pitchFamily="2" charset="-122"/>
                <a:ea typeface="宋体" pitchFamily="2" charset="-122"/>
                <a:cs typeface="宋体" pitchFamily="2" charset="-122"/>
                <a:sym typeface="+mn-ea"/>
              </a:rPr>
              <a:t>：</a:t>
            </a:r>
            <a:r>
              <a:rPr lang="zh-CN" altLang="en-US" sz="1600" dirty="0">
                <a:solidFill>
                  <a:srgbClr val="222A35"/>
                </a:solidFill>
                <a:latin typeface="宋体" pitchFamily="2" charset="-122"/>
                <a:ea typeface="宋体" pitchFamily="2" charset="-122"/>
                <a:cs typeface="宋体" pitchFamily="2" charset="-122"/>
                <a:sym typeface="+mn-ea"/>
              </a:rPr>
              <a:t>模型通过回忆预训练知识，快速理解新的任务；（通过图像中的物体、颜色等，以及与视觉特征相关的语言表达，来</a:t>
            </a:r>
            <a:r>
              <a:rPr lang="zh-CN" altLang="en-US" sz="1600" dirty="0">
                <a:solidFill>
                  <a:srgbClr val="222A35"/>
                </a:solidFill>
                <a:latin typeface="宋体" pitchFamily="2" charset="-122"/>
                <a:ea typeface="宋体" pitchFamily="2" charset="-122"/>
                <a:cs typeface="宋体" pitchFamily="2" charset="-122"/>
                <a:sym typeface="+mn-ea"/>
              </a:rPr>
              <a:t>理解新的</a:t>
            </a:r>
            <a:r>
              <a:rPr lang="zh-CN" altLang="en-US" sz="1600" dirty="0">
                <a:solidFill>
                  <a:srgbClr val="222A35"/>
                </a:solidFill>
                <a:latin typeface="宋体" pitchFamily="2" charset="-122"/>
                <a:ea typeface="宋体" pitchFamily="2" charset="-122"/>
                <a:cs typeface="宋体" pitchFamily="2" charset="-122"/>
                <a:sym typeface="+mn-ea"/>
              </a:rPr>
              <a:t>任务。</a:t>
            </a:r>
            <a:r>
              <a:rPr lang="zh-CN" altLang="en-US" sz="1600" dirty="0">
                <a:solidFill>
                  <a:srgbClr val="222A35"/>
                </a:solidFill>
                <a:latin typeface="宋体" pitchFamily="2" charset="-122"/>
                <a:ea typeface="宋体" pitchFamily="2" charset="-122"/>
                <a:cs typeface="宋体" pitchFamily="2" charset="-122"/>
                <a:sym typeface="+mn-ea"/>
              </a:rPr>
              <a:t>例如问题的格式、常见的答案类型等。</a:t>
            </a:r>
            <a:r>
              <a:rPr lang="zh-CN" altLang="en-US" sz="1600" dirty="0">
                <a:solidFill>
                  <a:srgbClr val="222A35"/>
                </a:solidFill>
                <a:latin typeface="宋体" pitchFamily="2" charset="-122"/>
                <a:ea typeface="宋体" pitchFamily="2" charset="-122"/>
                <a:cs typeface="宋体" pitchFamily="2" charset="-122"/>
                <a:sym typeface="+mn-ea"/>
              </a:rPr>
              <a:t>）</a:t>
            </a:r>
            <a:endParaRPr lang="zh-CN" altLang="en-US" sz="1600" dirty="0">
              <a:solidFill>
                <a:srgbClr val="222A35"/>
              </a:solidFill>
              <a:latin typeface="宋体" pitchFamily="2" charset="-122"/>
              <a:ea typeface="宋体" pitchFamily="2" charset="-122"/>
              <a:cs typeface="宋体" pitchFamily="2" charset="-122"/>
              <a:sym typeface="+mn-ea"/>
            </a:endParaRPr>
          </a:p>
          <a:p>
            <a:pPr>
              <a:lnSpc>
                <a:spcPts val="1800"/>
              </a:lnSpc>
            </a:pPr>
            <a:r>
              <a:rPr lang="en-US" altLang="zh-CN" sz="1600" b="1" dirty="0">
                <a:solidFill>
                  <a:srgbClr val="222A35"/>
                </a:solidFill>
                <a:latin typeface="宋体" pitchFamily="2" charset="-122"/>
                <a:ea typeface="宋体" pitchFamily="2" charset="-122"/>
                <a:cs typeface="宋体" pitchFamily="2" charset="-122"/>
                <a:sym typeface="+mn-ea"/>
              </a:rPr>
              <a:t>任务学习(TL)</a:t>
            </a:r>
            <a:r>
              <a:rPr lang="zh-CN" altLang="en-US" sz="1600" b="1" dirty="0">
                <a:solidFill>
                  <a:srgbClr val="222A35"/>
                </a:solidFill>
                <a:latin typeface="宋体" pitchFamily="2" charset="-122"/>
                <a:ea typeface="宋体" pitchFamily="2" charset="-122"/>
                <a:cs typeface="宋体" pitchFamily="2" charset="-122"/>
                <a:sym typeface="+mn-ea"/>
              </a:rPr>
              <a:t>：</a:t>
            </a:r>
            <a:r>
              <a:rPr lang="zh-CN" altLang="en-US" sz="1600" dirty="0">
                <a:solidFill>
                  <a:srgbClr val="222A35"/>
                </a:solidFill>
                <a:latin typeface="宋体" pitchFamily="2" charset="-122"/>
                <a:ea typeface="宋体" pitchFamily="2" charset="-122"/>
                <a:cs typeface="宋体" pitchFamily="2" charset="-122"/>
                <a:sym typeface="+mn-ea"/>
              </a:rPr>
              <a:t>模型通过上下文示例来学习如何完成当前特定任务，即在新的输入输出映射中学习具体的模式和规则。</a:t>
            </a:r>
            <a:endParaRPr sz="1600" dirty="0">
              <a:solidFill>
                <a:schemeClr val="tx1">
                  <a:lumMod val="85000"/>
                  <a:lumOff val="15000"/>
                </a:schemeClr>
              </a:solidFill>
              <a:latin typeface="宋体" pitchFamily="2" charset="-122"/>
              <a:ea typeface="宋体" pitchFamily="2" charset="-122"/>
              <a:cs typeface="宋体" pitchFamily="2" charset="-122"/>
              <a:sym typeface="+mn-ea"/>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2" name="矩形 101"/>
          <p:cNvSpPr/>
          <p:nvPr>
            <p:custDataLst>
              <p:tags r:id="rId2"/>
            </p:custDataLst>
          </p:nvPr>
        </p:nvSpPr>
        <p:spPr>
          <a:xfrm>
            <a:off x="857250" y="5489575"/>
            <a:ext cx="10293350" cy="1260475"/>
          </a:xfrm>
          <a:prstGeom prst="rect">
            <a:avLst/>
          </a:prstGeom>
        </p:spPr>
        <p:txBody>
          <a:bodyPr wrap="square">
            <a:noAutofit/>
          </a:bodyPr>
          <a:p>
            <a:pPr indent="0" algn="l" fontAlgn="auto">
              <a:lnSpc>
                <a:spcPct val="150000"/>
              </a:lnSpc>
              <a:buFont typeface="Arial" panose="020B0704020202020204" pitchFamily="34" charset="0"/>
              <a:buNone/>
            </a:pPr>
            <a:r>
              <a:rPr sz="1400" b="1">
                <a:sym typeface="+mn-ea"/>
              </a:rPr>
              <a:t>(a) Visual TR</a:t>
            </a:r>
            <a:r>
              <a:rPr lang="zh-CN" sz="1400" b="1">
                <a:sym typeface="+mn-ea"/>
              </a:rPr>
              <a:t>：</a:t>
            </a:r>
            <a:r>
              <a:rPr lang="zh-CN" sz="1400">
                <a:sym typeface="+mn-ea"/>
              </a:rPr>
              <a:t>使用视觉编码器来识别与查询图像相关的标签，包括出现的实体、颜色、关系等；</a:t>
            </a:r>
            <a:br>
              <a:rPr lang="zh-CN" sz="1400">
                <a:sym typeface="+mn-ea"/>
              </a:rPr>
            </a:br>
            <a:r>
              <a:rPr sz="1400" b="1">
                <a:sym typeface="+mn-ea"/>
              </a:rPr>
              <a:t>(b) Linguistic TR</a:t>
            </a:r>
            <a:r>
              <a:rPr lang="zh-CN" sz="1400" b="1">
                <a:sym typeface="+mn-ea"/>
              </a:rPr>
              <a:t>：</a:t>
            </a:r>
            <a:r>
              <a:rPr sz="1400">
                <a:sym typeface="+mn-ea"/>
              </a:rPr>
              <a:t>通过语言组件识别查询问题</a:t>
            </a:r>
            <a:r>
              <a:rPr lang="zh-CN" sz="1400">
                <a:sym typeface="+mn-ea"/>
              </a:rPr>
              <a:t>；</a:t>
            </a:r>
            <a:br>
              <a:rPr lang="zh-CN" sz="1400">
                <a:sym typeface="+mn-ea"/>
              </a:rPr>
            </a:br>
            <a:r>
              <a:rPr sz="1400" b="1">
                <a:sym typeface="+mn-ea"/>
              </a:rPr>
              <a:t>(c) Format TR</a:t>
            </a:r>
            <a:r>
              <a:rPr lang="zh-CN" sz="1400" b="1">
                <a:sym typeface="+mn-ea"/>
              </a:rPr>
              <a:t>：</a:t>
            </a:r>
            <a:r>
              <a:rPr sz="1400">
                <a:sym typeface="+mn-ea"/>
              </a:rPr>
              <a:t>从</a:t>
            </a:r>
            <a:r>
              <a:rPr lang="zh-CN" sz="1400">
                <a:sym typeface="+mn-ea"/>
              </a:rPr>
              <a:t>示例</a:t>
            </a:r>
            <a:r>
              <a:rPr sz="1400">
                <a:sym typeface="+mn-ea"/>
              </a:rPr>
              <a:t>中识别</a:t>
            </a:r>
            <a:r>
              <a:rPr lang="zh-CN" sz="1400">
                <a:sym typeface="+mn-ea"/>
              </a:rPr>
              <a:t>任务</a:t>
            </a:r>
            <a:r>
              <a:rPr sz="1400">
                <a:sym typeface="+mn-ea"/>
              </a:rPr>
              <a:t>格式</a:t>
            </a:r>
            <a:r>
              <a:rPr lang="zh-CN" sz="1400">
                <a:sym typeface="+mn-ea"/>
              </a:rPr>
              <a:t>、输入分布和基于示例的标签空间的能力有关</a:t>
            </a:r>
            <a:r>
              <a:rPr sz="1400">
                <a:sym typeface="+mn-ea"/>
              </a:rPr>
              <a:t>。</a:t>
            </a:r>
            <a:endParaRPr lang="zh-CN" altLang="en-US" sz="1400" dirty="0">
              <a:solidFill>
                <a:schemeClr val="tx1">
                  <a:lumMod val="85000"/>
                  <a:lumOff val="15000"/>
                </a:schemeClr>
              </a:solidFill>
              <a:latin typeface="微软雅黑" panose="020B0503020204020204" charset="-122"/>
              <a:ea typeface="微软雅黑" panose="020B0503020204020204" charset="-122"/>
              <a:sym typeface="+mn-ea"/>
            </a:endParaRPr>
          </a:p>
        </p:txBody>
      </p:sp>
      <p:pic>
        <p:nvPicPr>
          <p:cNvPr id="3" name="图片 2"/>
          <p:cNvPicPr/>
          <p:nvPr/>
        </p:nvPicPr>
        <p:blipFill>
          <a:blip r:embed="rId3"/>
        </p:blipFill>
        <p:spPr>
          <a:xfrm>
            <a:off x="1222375" y="2774950"/>
            <a:ext cx="9662795" cy="2630170"/>
          </a:xfrm>
          <a:prstGeom prst="rect">
            <a:avLst/>
          </a:prstGeom>
        </p:spPr>
      </p:pic>
      <p:sp>
        <p:nvSpPr>
          <p:cNvPr id="6" name="Text Placeholder 8"/>
          <p:cNvSpPr txBox="1"/>
          <p:nvPr>
            <p:custDataLst>
              <p:tags r:id="rId4"/>
            </p:custDataLst>
          </p:nvPr>
        </p:nvSpPr>
        <p:spPr>
          <a:xfrm>
            <a:off x="538480" y="984885"/>
            <a:ext cx="171640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任务</a:t>
            </a:r>
            <a:r>
              <a:rPr lang="zh-CN" altLang="en-US" sz="2000" b="1" dirty="0">
                <a:solidFill>
                  <a:schemeClr val="bg1"/>
                </a:solidFill>
                <a:latin typeface="宋体" pitchFamily="2" charset="-122"/>
                <a:ea typeface="宋体" pitchFamily="2" charset="-122"/>
                <a:sym typeface="+mn-ea"/>
              </a:rPr>
              <a:t>假设</a:t>
            </a:r>
            <a:endParaRPr lang="zh-CN" altLang="en-US" sz="2000" b="1" dirty="0">
              <a:solidFill>
                <a:schemeClr val="bg1"/>
              </a:solidFill>
              <a:latin typeface="宋体" pitchFamily="2" charset="-122"/>
              <a:ea typeface="宋体" pitchFamily="2" charset="-122"/>
              <a:sym typeface="+mn-ea"/>
            </a:endParaRPr>
          </a:p>
        </p:txBody>
      </p:sp>
    </p:spTree>
    <p:custDataLst>
      <p:tags r:id="rId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a:t>
            </a:r>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r>
              <a:rPr lang="zh-CN" altLang="en-US"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43" name="Text Placeholder 9"/>
          <p:cNvSpPr txBox="1"/>
          <p:nvPr/>
        </p:nvSpPr>
        <p:spPr>
          <a:xfrm>
            <a:off x="814070" y="1402715"/>
            <a:ext cx="10563860" cy="302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ts val="1800"/>
              </a:lnSpc>
              <a:buNone/>
            </a:pPr>
            <a:r>
              <a:rPr lang="en-US" altLang="zh-CN" sz="1600" b="1" dirty="0">
                <a:solidFill>
                  <a:srgbClr val="222A35"/>
                </a:solidFill>
                <a:latin typeface="宋体" pitchFamily="2" charset="-122"/>
                <a:ea typeface="宋体" pitchFamily="2" charset="-122"/>
                <a:cs typeface="宋体" pitchFamily="2" charset="-122"/>
                <a:sym typeface="+mn-ea"/>
              </a:rPr>
              <a:t>1</a:t>
            </a:r>
            <a:r>
              <a:rPr lang="zh-CN" altLang="en-US" sz="1600" b="1" dirty="0">
                <a:solidFill>
                  <a:srgbClr val="222A35"/>
                </a:solidFill>
                <a:latin typeface="宋体" pitchFamily="2" charset="-122"/>
                <a:ea typeface="宋体" pitchFamily="2" charset="-122"/>
                <a:cs typeface="宋体" pitchFamily="2" charset="-122"/>
                <a:sym typeface="+mn-ea"/>
              </a:rPr>
              <a:t>、</a:t>
            </a:r>
            <a:r>
              <a:rPr lang="en-US" altLang="zh-CN" sz="1600" b="1" dirty="0">
                <a:solidFill>
                  <a:srgbClr val="222A35"/>
                </a:solidFill>
                <a:latin typeface="宋体" pitchFamily="2" charset="-122"/>
                <a:ea typeface="宋体" pitchFamily="2" charset="-122"/>
                <a:cs typeface="宋体" pitchFamily="2" charset="-122"/>
                <a:sym typeface="+mn-ea"/>
              </a:rPr>
              <a:t>如何从支持集中检索样本</a:t>
            </a:r>
            <a:r>
              <a:rPr lang="zh-CN" altLang="en-US" sz="1600" b="1" dirty="0">
                <a:solidFill>
                  <a:srgbClr val="222A35"/>
                </a:solidFill>
                <a:latin typeface="宋体" pitchFamily="2" charset="-122"/>
                <a:ea typeface="宋体" pitchFamily="2" charset="-122"/>
                <a:cs typeface="宋体" pitchFamily="2" charset="-122"/>
                <a:sym typeface="+mn-ea"/>
              </a:rPr>
              <a:t>：</a:t>
            </a:r>
            <a:r>
              <a:rPr lang="zh-CN" altLang="en-US" sz="1600" dirty="0">
                <a:solidFill>
                  <a:srgbClr val="222A35"/>
                </a:solidFill>
                <a:latin typeface="宋体" pitchFamily="2" charset="-122"/>
                <a:ea typeface="宋体" pitchFamily="2" charset="-122"/>
                <a:cs typeface="宋体" pitchFamily="2" charset="-122"/>
                <a:sym typeface="+mn-ea"/>
              </a:rPr>
              <a:t>取n-shot三元组设置的示例，通过对三元组进行排序，来构造各种上下文示例，并验证效果；</a:t>
            </a:r>
            <a:endParaRPr lang="zh-CN" altLang="en-US" sz="1600" dirty="0">
              <a:solidFill>
                <a:srgbClr val="222A35"/>
              </a:solidFill>
              <a:latin typeface="宋体" pitchFamily="2" charset="-122"/>
              <a:ea typeface="宋体" pitchFamily="2" charset="-122"/>
              <a:cs typeface="宋体" pitchFamily="2" charset="-122"/>
              <a:sym typeface="+mn-ea"/>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8" name="图片 7"/>
          <p:cNvPicPr/>
          <p:nvPr/>
        </p:nvPicPr>
        <p:blipFill>
          <a:blip r:embed="rId2"/>
        </p:blipFill>
        <p:spPr>
          <a:xfrm>
            <a:off x="1617345" y="1967865"/>
            <a:ext cx="8889365" cy="261175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59765" y="4579620"/>
                <a:ext cx="11331575" cy="2193290"/>
              </a:xfrm>
              <a:prstGeom prst="rect">
                <a:avLst/>
              </a:prstGeom>
            </p:spPr>
            <p:txBody>
              <a:bodyPr wrap="square">
                <a:noAutofit/>
              </a:bodyPr>
              <a:p>
                <a:pPr marL="285750" indent="-285750" algn="l" fontAlgn="auto">
                  <a:lnSpc>
                    <a:spcPts val="2200"/>
                  </a:lnSpc>
                  <a:buFont typeface="Arial" panose="020B0704020202020204" pitchFamily="34" charset="0"/>
                  <a:buChar char="•"/>
                </a:pPr>
                <a:r>
                  <a:rPr sz="1400" b="1">
                    <a:solidFill>
                      <a:schemeClr val="tx1"/>
                    </a:solidFill>
                  </a:rPr>
                  <a:t>Random Sampling (RS) (Fig.a)：</a:t>
                </a:r>
                <a:r>
                  <a:rPr sz="1400">
                    <a:solidFill>
                      <a:schemeClr val="tx1"/>
                    </a:solidFill>
                  </a:rPr>
                  <a:t>从服从均匀分布的D中随机抽取n个三元组。</a:t>
                </a:r>
                <a:endParaRPr sz="1400">
                  <a:solidFill>
                    <a:schemeClr val="tx1"/>
                  </a:solidFill>
                </a:endParaRPr>
              </a:p>
              <a:p>
                <a:pPr marL="285750" indent="-285750" algn="l" fontAlgn="auto">
                  <a:lnSpc>
                    <a:spcPts val="2200"/>
                  </a:lnSpc>
                  <a:buFont typeface="Arial" panose="020B0704020202020204" pitchFamily="34" charset="0"/>
                  <a:buChar char="•"/>
                </a:pPr>
                <a:r>
                  <a:rPr sz="1400" b="1">
                    <a:solidFill>
                      <a:schemeClr val="tx1"/>
                    </a:solidFill>
                  </a:rPr>
                  <a:t>Retrieving via Similar Image (SI) (Fig. b)：</a:t>
                </a:r>
                <a:r>
                  <a:rPr sz="1400">
                    <a:solidFill>
                      <a:schemeClr val="tx1"/>
                    </a:solidFill>
                  </a:rPr>
                  <a:t>从D中检索与查询图像最相似的n张图像，然后使用这些检索图像的相应三元组作为示例。</a:t>
                </a:r>
                <a:endParaRPr sz="1400">
                  <a:solidFill>
                    <a:schemeClr val="tx1"/>
                  </a:solidFill>
                </a:endParaRPr>
              </a:p>
              <a:p>
                <a:pPr marL="285750" indent="-285750" algn="l" fontAlgn="auto">
                  <a:lnSpc>
                    <a:spcPts val="2200"/>
                  </a:lnSpc>
                  <a:buFont typeface="Arial" panose="020B0704020202020204" pitchFamily="34" charset="0"/>
                  <a:buChar char="•"/>
                </a:pPr>
                <a:r>
                  <a:rPr sz="1400" b="1">
                    <a:solidFill>
                      <a:schemeClr val="tx1"/>
                    </a:solidFill>
                  </a:rPr>
                  <a:t>Retrieving via Similar Texts: </a:t>
                </a:r>
                <a:r>
                  <a:rPr sz="1400">
                    <a:solidFill>
                      <a:schemeClr val="tx1"/>
                    </a:solidFill>
                  </a:rPr>
                  <a:t>除了通过图像检索之外，我们还可以检索n个包含与查询样本最相似文本的三元组，其中这些文本的CLIP嵌入用于计算余弦相似度。我们考虑三种文本。</a:t>
                </a:r>
                <a:endParaRPr sz="1400">
                  <a:solidFill>
                    <a:schemeClr val="tx1"/>
                  </a:solidFill>
                </a:endParaRPr>
              </a:p>
              <a:p>
                <a:pPr lvl="1" indent="0" algn="l" fontAlgn="auto">
                  <a:lnSpc>
                    <a:spcPts val="2200"/>
                  </a:lnSpc>
                  <a:buFont typeface="Wingdings" panose="05000000000000000000" charset="0"/>
                  <a:buNone/>
                </a:pPr>
                <a:r>
                  <a:rPr sz="1400">
                    <a:solidFill>
                      <a:schemeClr val="tx1"/>
                    </a:solidFill>
                  </a:rPr>
                  <a:t>(1) Retrieving via Similar Questions (</a:t>
                </a:r>
                <a:r>
                  <a:rPr sz="1400" b="1">
                    <a:solidFill>
                      <a:schemeClr val="tx1"/>
                    </a:solidFill>
                  </a:rPr>
                  <a:t>SQ</a:t>
                </a:r>
                <a:r>
                  <a:rPr sz="1400">
                    <a:solidFill>
                      <a:schemeClr val="tx1"/>
                    </a:solidFill>
                  </a:rPr>
                  <a:t>) (Fig. c): 使用</a:t>
                </a:r>
                <a:r>
                  <a:rPr sz="1400" b="1">
                    <a:solidFill>
                      <a:schemeClr val="tx1"/>
                    </a:solidFill>
                  </a:rPr>
                  <a:t>问题作为文本</a:t>
                </a:r>
                <a:r>
                  <a:rPr sz="1400">
                    <a:solidFill>
                      <a:schemeClr val="tx1"/>
                    </a:solidFill>
                  </a:rPr>
                  <a:t>进行检索。</a:t>
                </a:r>
                <a:endParaRPr sz="1400">
                  <a:solidFill>
                    <a:schemeClr val="tx1"/>
                  </a:solidFill>
                </a:endParaRPr>
              </a:p>
              <a:p>
                <a:pPr lvl="1" indent="0" algn="l" fontAlgn="auto">
                  <a:lnSpc>
                    <a:spcPts val="2200"/>
                  </a:lnSpc>
                  <a:buFont typeface="Wingdings" panose="05000000000000000000" charset="0"/>
                  <a:buNone/>
                </a:pPr>
                <a:r>
                  <a:rPr sz="1400">
                    <a:solidFill>
                      <a:schemeClr val="tx1"/>
                    </a:solidFill>
                  </a:rPr>
                  <a:t>(2) Retrieving via Similar Question&amp;Answer (</a:t>
                </a:r>
                <a:r>
                  <a:rPr sz="1400" b="1">
                    <a:solidFill>
                      <a:schemeClr val="tx1"/>
                    </a:solidFill>
                  </a:rPr>
                  <a:t>SQA</a:t>
                </a:r>
                <a:r>
                  <a:rPr sz="1400">
                    <a:solidFill>
                      <a:schemeClr val="tx1"/>
                    </a:solidFill>
                  </a:rPr>
                  <a:t>)(Fig.</a:t>
                </a:r>
                <a:r>
                  <a:rPr lang="en-US" sz="1400">
                    <a:solidFill>
                      <a:schemeClr val="tx1"/>
                    </a:solidFill>
                  </a:rPr>
                  <a:t> </a:t>
                </a:r>
                <a:r>
                  <a:rPr sz="1400">
                    <a:solidFill>
                      <a:schemeClr val="tx1"/>
                    </a:solidFill>
                  </a:rPr>
                  <a:t>d): 将</a:t>
                </a:r>
                <a:r>
                  <a:rPr sz="1400" b="1">
                    <a:solidFill>
                      <a:schemeClr val="tx1"/>
                    </a:solidFill>
                  </a:rPr>
                  <a:t>问题和答案连接到一个文本</a:t>
                </a:r>
                <a:r>
                  <a:rPr sz="1400">
                    <a:solidFill>
                      <a:schemeClr val="tx1"/>
                    </a:solidFill>
                  </a:rPr>
                  <a:t>序列中进行检索</a:t>
                </a:r>
                <a:r>
                  <a:rPr lang="zh-CN" sz="1400">
                    <a:solidFill>
                      <a:schemeClr val="tx1"/>
                    </a:solidFill>
                  </a:rPr>
                  <a:t>。</a:t>
                </a:r>
                <a:endParaRPr sz="1400">
                  <a:solidFill>
                    <a:schemeClr val="tx1"/>
                  </a:solidFill>
                </a:endParaRPr>
              </a:p>
              <a:p>
                <a:pPr lvl="1" indent="0" algn="l" fontAlgn="auto">
                  <a:lnSpc>
                    <a:spcPts val="2200"/>
                  </a:lnSpc>
                  <a:buFont typeface="Wingdings" panose="05000000000000000000" charset="0"/>
                  <a:buNone/>
                </a:pPr>
                <a:r>
                  <a:rPr sz="1400">
                    <a:solidFill>
                      <a:schemeClr val="tx1"/>
                    </a:solidFill>
                  </a:rPr>
                  <a:t>(3) Retrieving via Similar Question&amp;Pseudo Answer (</a:t>
                </a:r>
                <a:r>
                  <a:rPr sz="1400" b="1">
                    <a:solidFill>
                      <a:schemeClr val="tx1"/>
                    </a:solidFill>
                  </a:rPr>
                  <a:t>SQPA</a:t>
                </a:r>
                <a:r>
                  <a:rPr sz="1400">
                    <a:solidFill>
                      <a:schemeClr val="tx1"/>
                    </a:solidFill>
                  </a:rPr>
                  <a:t>) (Fig. e): 为了利用D中答案的知识，生成伪答案</a:t>
                </a:r>
                <a14:m>
                  <m:oMath xmlns:m="http://schemas.openxmlformats.org/officeDocument/2006/math">
                    <m:sSubSup>
                      <m:sSubSupPr>
                        <m:ctrlPr>
                          <a:rPr lang="en-US" sz="1400" i="1">
                            <a:solidFill>
                              <a:schemeClr val="tx1"/>
                            </a:solidFill>
                            <a:latin typeface="Cambria Math" panose="02040503050406030204" charset="0"/>
                            <a:cs typeface="Cambria Math" panose="02040503050406030204" charset="0"/>
                          </a:rPr>
                        </m:ctrlPr>
                      </m:sSubSupPr>
                      <m:e>
                        <m:r>
                          <a:rPr sz="1400">
                            <a:latin typeface="Arial" panose="020B0704020202020204" pitchFamily="34" charset="0"/>
                            <a:cs typeface="Arial" panose="020B0704020202020204" pitchFamily="34" charset="0"/>
                            <a:sym typeface="+mn-ea"/>
                          </a:rPr>
                          <m:t>Â</m:t>
                        </m:r>
                      </m:e>
                      <m:sub>
                        <m:r>
                          <a:rPr lang="en-US" sz="1400" i="1">
                            <a:solidFill>
                              <a:schemeClr val="tx1"/>
                            </a:solidFill>
                            <a:latin typeface="Cambria Math" panose="02040503050406030204" charset="0"/>
                            <a:cs typeface="Cambria Math" panose="02040503050406030204" charset="0"/>
                          </a:rPr>
                          <m:t>𝑖</m:t>
                        </m:r>
                      </m:sub>
                      <m:sup>
                        <m:r>
                          <a:rPr lang="en-US" sz="1400" i="1">
                            <a:solidFill>
                              <a:schemeClr val="tx1"/>
                            </a:solidFill>
                            <a:latin typeface="Cambria Math" panose="02040503050406030204" charset="0"/>
                            <a:cs typeface="Cambria Math" panose="02040503050406030204" charset="0"/>
                          </a:rPr>
                          <m:t>𝑃</m:t>
                        </m:r>
                      </m:sup>
                    </m:sSubSup>
                  </m:oMath>
                </a14:m>
                <a:r>
                  <a:rPr sz="1400">
                    <a:solidFill>
                      <a:schemeClr val="tx1"/>
                    </a:solidFill>
                  </a:rPr>
                  <a:t>，将其与Q连接起来进行检索。</a:t>
                </a:r>
                <a:endParaRPr lang="en-US" sz="1400">
                  <a:solidFill>
                    <a:schemeClr val="tx1"/>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659765" y="4579620"/>
                <a:ext cx="11331575" cy="2193290"/>
              </a:xfrm>
              <a:prstGeom prst="rect">
                <a:avLst/>
              </a:prstGeom>
              <a:blipFill rotWithShape="1">
                <a:blip r:embed="rId3"/>
                <a:stretch>
                  <a:fillRect r="-706"/>
                </a:stretch>
              </a:blipFill>
            </p:spPr>
            <p:txBody>
              <a:bodyPr/>
              <a:lstStyle/>
              <a:p>
                <a:r>
                  <a:rPr lang="zh-CN" altLang="en-US">
                    <a:noFill/>
                  </a:rPr>
                  <a:t> </a:t>
                </a:r>
              </a:p>
            </p:txBody>
          </p:sp>
        </mc:Fallback>
      </mc:AlternateContent>
      <p:sp>
        <p:nvSpPr>
          <p:cNvPr id="3" name="Text Placeholder 8"/>
          <p:cNvSpPr txBox="1"/>
          <p:nvPr>
            <p:custDataLst>
              <p:tags r:id="rId4"/>
            </p:custDataLst>
          </p:nvPr>
        </p:nvSpPr>
        <p:spPr>
          <a:xfrm>
            <a:off x="538480" y="984885"/>
            <a:ext cx="171640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应用检索</a:t>
            </a:r>
            <a:r>
              <a:rPr lang="zh-CN" altLang="en-US" sz="2000" b="1" dirty="0">
                <a:solidFill>
                  <a:schemeClr val="bg1"/>
                </a:solidFill>
                <a:latin typeface="宋体" pitchFamily="2" charset="-122"/>
                <a:ea typeface="宋体" pitchFamily="2" charset="-122"/>
                <a:sym typeface="+mn-ea"/>
              </a:rPr>
              <a:t>策略</a:t>
            </a:r>
            <a:endParaRPr lang="zh-CN" altLang="en-US" sz="2000" b="1" dirty="0">
              <a:solidFill>
                <a:schemeClr val="bg1"/>
              </a:solidFill>
              <a:latin typeface="宋体" pitchFamily="2" charset="-122"/>
              <a:ea typeface="宋体" pitchFamily="2" charset="-122"/>
              <a:sym typeface="+mn-ea"/>
            </a:endParaRPr>
          </a:p>
        </p:txBody>
      </p:sp>
    </p:spTree>
    <p:custDataLst>
      <p:tags r:id="rId5"/>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7845" y="1605280"/>
            <a:ext cx="8377555" cy="459740"/>
          </a:xfrm>
          <a:prstGeom prst="rect">
            <a:avLst/>
          </a:prstGeom>
          <a:noFill/>
        </p:spPr>
        <p:txBody>
          <a:bodyPr wrap="square" rtlCol="0">
            <a:noAutofit/>
          </a:bodyPr>
          <a:p>
            <a:pPr marL="285750" indent="-285750" fontAlgn="auto">
              <a:lnSpc>
                <a:spcPct val="150000"/>
              </a:lnSpc>
              <a:buFont typeface="Wingdings" panose="05000000000000000000" charset="0"/>
              <a:buChar char=""/>
            </a:pPr>
            <a:r>
              <a:rPr lang="zh-CN" altLang="en-US" b="1" dirty="0">
                <a:solidFill>
                  <a:srgbClr val="222A35"/>
                </a:solidFill>
                <a:latin typeface="宋体" pitchFamily="2" charset="-122"/>
                <a:ea typeface="宋体" pitchFamily="2" charset="-122"/>
                <a:sym typeface="+mn-ea"/>
              </a:rPr>
              <a:t>三元组错位</a:t>
            </a:r>
            <a:r>
              <a:rPr lang="zh-CN" altLang="en-US" b="1" dirty="0">
                <a:solidFill>
                  <a:srgbClr val="222A35"/>
                </a:solidFill>
                <a:latin typeface="宋体" pitchFamily="2" charset="-122"/>
                <a:ea typeface="宋体" pitchFamily="2" charset="-122"/>
                <a:sym typeface="+mn-ea"/>
              </a:rPr>
              <a:t>配置：</a:t>
            </a:r>
            <a:r>
              <a:rPr lang="zh-CN" altLang="en-US" dirty="0">
                <a:solidFill>
                  <a:srgbClr val="222A35"/>
                </a:solidFill>
                <a:latin typeface="宋体" pitchFamily="2" charset="-122"/>
                <a:ea typeface="宋体" pitchFamily="2" charset="-122"/>
                <a:sym typeface="+mn-ea"/>
              </a:rPr>
              <a:t>在每个示例中为图像、答案和问答对实现了不匹配的配置。</a:t>
            </a:r>
            <a:endParaRPr lang="zh-CN" altLang="en-US" dirty="0">
              <a:solidFill>
                <a:srgbClr val="222A35"/>
              </a:solidFill>
              <a:latin typeface="宋体" pitchFamily="2" charset="-122"/>
              <a:ea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2" name="图片 1"/>
          <p:cNvPicPr>
            <a:picLocks noChangeAspect="1"/>
          </p:cNvPicPr>
          <p:nvPr>
            <p:custDataLst>
              <p:tags r:id="rId3"/>
            </p:custDataLst>
          </p:nvPr>
        </p:nvPicPr>
        <p:blipFill>
          <a:blip r:embed="rId4"/>
          <a:stretch>
            <a:fillRect/>
          </a:stretch>
        </p:blipFill>
        <p:spPr>
          <a:xfrm>
            <a:off x="3132455" y="2117090"/>
            <a:ext cx="4418330" cy="1965960"/>
          </a:xfrm>
          <a:prstGeom prst="rect">
            <a:avLst/>
          </a:prstGeom>
        </p:spPr>
      </p:pic>
      <p:sp>
        <p:nvSpPr>
          <p:cNvPr id="4" name="文本框 3"/>
          <p:cNvSpPr txBox="1"/>
          <p:nvPr>
            <p:custDataLst>
              <p:tags r:id="rId5"/>
            </p:custDataLst>
          </p:nvPr>
        </p:nvSpPr>
        <p:spPr>
          <a:xfrm>
            <a:off x="537845" y="4041140"/>
            <a:ext cx="10048240" cy="2845435"/>
          </a:xfrm>
          <a:prstGeom prst="rect">
            <a:avLst/>
          </a:prstGeom>
          <a:noFill/>
        </p:spPr>
        <p:txBody>
          <a:bodyPr wrap="square" rtlCol="0" anchor="t">
            <a:noAutofit/>
          </a:bodyPr>
          <a:p>
            <a:pPr marL="285750" indent="-285750" fontAlgn="auto">
              <a:lnSpc>
                <a:spcPts val="3000"/>
              </a:lnSpc>
              <a:buFont typeface="Wingdings" panose="05000000000000000000" charset="0"/>
              <a:buChar char=""/>
            </a:pPr>
            <a:r>
              <a:rPr lang="zh-CN" altLang="en-US" b="1">
                <a:latin typeface="宋体" pitchFamily="2" charset="-122"/>
                <a:ea typeface="宋体" pitchFamily="2" charset="-122"/>
              </a:rPr>
              <a:t>基于不同模态的重新排序：</a:t>
            </a:r>
            <a:r>
              <a:rPr lang="zh-CN" altLang="en-US">
                <a:latin typeface="宋体" pitchFamily="2" charset="-122"/>
                <a:ea typeface="宋体" pitchFamily="2" charset="-122"/>
              </a:rPr>
              <a:t>首先使用一种模态中的相似性度量来检索</a:t>
            </a:r>
            <a:r>
              <a:rPr lang="zh-CN" altLang="en-US">
                <a:latin typeface="宋体" pitchFamily="2" charset="-122"/>
                <a:ea typeface="宋体" pitchFamily="2" charset="-122"/>
                <a:sym typeface="+mn-ea"/>
              </a:rPr>
              <a:t>示例</a:t>
            </a:r>
            <a:r>
              <a:rPr lang="zh-CN" altLang="en-US">
                <a:latin typeface="宋体" pitchFamily="2" charset="-122"/>
                <a:ea typeface="宋体" pitchFamily="2" charset="-122"/>
              </a:rPr>
              <a:t>（图像、问题、答案三元组），例如使用图像相似性或文本相似性（问题或答案）。一旦检索到这些相似的</a:t>
            </a:r>
            <a:r>
              <a:rPr lang="zh-CN" altLang="en-US">
                <a:latin typeface="宋体" pitchFamily="2" charset="-122"/>
                <a:ea typeface="宋体" pitchFamily="2" charset="-122"/>
                <a:sym typeface="+mn-ea"/>
              </a:rPr>
              <a:t>示例</a:t>
            </a:r>
            <a:r>
              <a:rPr lang="zh-CN" altLang="en-US">
                <a:latin typeface="宋体" pitchFamily="2" charset="-122"/>
                <a:ea typeface="宋体" pitchFamily="2" charset="-122"/>
              </a:rPr>
              <a:t>，它们就会根据不同模态的相似性重新排序。</a:t>
            </a:r>
            <a:endParaRPr lang="zh-CN" altLang="en-US">
              <a:latin typeface="宋体" pitchFamily="2" charset="-122"/>
              <a:ea typeface="宋体" pitchFamily="2" charset="-122"/>
            </a:endParaRPr>
          </a:p>
          <a:p>
            <a:pPr marL="742950" lvl="1" indent="-285750" fontAlgn="auto">
              <a:lnSpc>
                <a:spcPts val="3000"/>
              </a:lnSpc>
              <a:buFont typeface="Wingdings" panose="05000000000000000000" charset="0"/>
              <a:buChar char=""/>
            </a:pPr>
            <a:r>
              <a:rPr lang="zh-CN" altLang="en-US">
                <a:latin typeface="宋体" pitchFamily="2" charset="-122"/>
                <a:ea typeface="宋体" pitchFamily="2" charset="-122"/>
              </a:rPr>
              <a:t>通过问题相似度重新排序SI</a:t>
            </a:r>
            <a:r>
              <a:rPr lang="zh-CN" altLang="en-US">
                <a:latin typeface="宋体" pitchFamily="2" charset="-122"/>
                <a:ea typeface="宋体" pitchFamily="2" charset="-122"/>
                <a:sym typeface="+mn-ea"/>
              </a:rPr>
              <a:t>示例</a:t>
            </a:r>
            <a:r>
              <a:rPr lang="en-US" altLang="zh-CN">
                <a:latin typeface="宋体" pitchFamily="2" charset="-122"/>
                <a:ea typeface="宋体" pitchFamily="2" charset="-122"/>
              </a:rPr>
              <a:t>(</a:t>
            </a:r>
            <a:r>
              <a:rPr lang="zh-CN" altLang="en-US">
                <a:latin typeface="宋体" pitchFamily="2" charset="-122"/>
                <a:ea typeface="宋体" pitchFamily="2" charset="-122"/>
              </a:rPr>
              <a:t>SI-Q</a:t>
            </a:r>
            <a:r>
              <a:rPr lang="en-US" altLang="zh-CN">
                <a:latin typeface="宋体" pitchFamily="2" charset="-122"/>
                <a:ea typeface="宋体" pitchFamily="2" charset="-122"/>
                <a:sym typeface="+mn-ea"/>
              </a:rPr>
              <a:t>)</a:t>
            </a:r>
            <a:r>
              <a:rPr lang="zh-CN" altLang="en-US">
                <a:latin typeface="宋体" pitchFamily="2" charset="-122"/>
                <a:ea typeface="宋体" pitchFamily="2" charset="-122"/>
              </a:rPr>
              <a:t>：首先使用</a:t>
            </a:r>
            <a:r>
              <a:rPr lang="zh-CN" altLang="en-US" b="1">
                <a:latin typeface="宋体" pitchFamily="2" charset="-122"/>
                <a:ea typeface="宋体" pitchFamily="2" charset="-122"/>
              </a:rPr>
              <a:t>图像相似度</a:t>
            </a:r>
            <a:r>
              <a:rPr lang="en-US" altLang="zh-CN" b="1">
                <a:latin typeface="宋体" pitchFamily="2" charset="-122"/>
                <a:ea typeface="宋体" pitchFamily="2" charset="-122"/>
              </a:rPr>
              <a:t>(</a:t>
            </a:r>
            <a:r>
              <a:rPr lang="zh-CN" altLang="en-US" b="1">
                <a:latin typeface="宋体" pitchFamily="2" charset="-122"/>
                <a:ea typeface="宋体" pitchFamily="2" charset="-122"/>
              </a:rPr>
              <a:t>SI</a:t>
            </a:r>
            <a:r>
              <a:rPr lang="en-US" altLang="zh-CN" b="1">
                <a:latin typeface="宋体" pitchFamily="2" charset="-122"/>
                <a:ea typeface="宋体" pitchFamily="2" charset="-122"/>
              </a:rPr>
              <a:t>)</a:t>
            </a:r>
            <a:r>
              <a:rPr lang="zh-CN" altLang="en-US" b="1">
                <a:latin typeface="宋体" pitchFamily="2" charset="-122"/>
                <a:ea typeface="宋体" pitchFamily="2" charset="-122"/>
              </a:rPr>
              <a:t>检索示例</a:t>
            </a:r>
            <a:r>
              <a:rPr lang="zh-CN" altLang="en-US">
                <a:latin typeface="宋体" pitchFamily="2" charset="-122"/>
                <a:ea typeface="宋体" pitchFamily="2" charset="-122"/>
              </a:rPr>
              <a:t>，然后根据每个</a:t>
            </a:r>
            <a:r>
              <a:rPr lang="zh-CN" altLang="en-US" b="1">
                <a:latin typeface="宋体" pitchFamily="2" charset="-122"/>
                <a:ea typeface="宋体" pitchFamily="2" charset="-122"/>
                <a:sym typeface="+mn-ea"/>
              </a:rPr>
              <a:t>示例</a:t>
            </a:r>
            <a:r>
              <a:rPr lang="zh-CN" altLang="en-US" b="1">
                <a:latin typeface="宋体" pitchFamily="2" charset="-122"/>
                <a:ea typeface="宋体" pitchFamily="2" charset="-122"/>
              </a:rPr>
              <a:t>的问题</a:t>
            </a:r>
            <a:r>
              <a:rPr lang="zh-CN" altLang="en-US">
                <a:latin typeface="宋体" pitchFamily="2" charset="-122"/>
                <a:ea typeface="宋体" pitchFamily="2" charset="-122"/>
              </a:rPr>
              <a:t>与</a:t>
            </a:r>
            <a:r>
              <a:rPr lang="zh-CN" altLang="en-US" b="1">
                <a:latin typeface="宋体" pitchFamily="2" charset="-122"/>
                <a:ea typeface="宋体" pitchFamily="2" charset="-122"/>
              </a:rPr>
              <a:t>查询问题</a:t>
            </a:r>
            <a:r>
              <a:rPr lang="zh-CN" altLang="en-US">
                <a:latin typeface="宋体" pitchFamily="2" charset="-122"/>
                <a:ea typeface="宋体" pitchFamily="2" charset="-122"/>
              </a:rPr>
              <a:t>之间的相似度对这些示例重新排序。</a:t>
            </a:r>
            <a:endParaRPr lang="zh-CN" altLang="en-US">
              <a:latin typeface="宋体" pitchFamily="2" charset="-122"/>
              <a:ea typeface="宋体" pitchFamily="2" charset="-122"/>
            </a:endParaRPr>
          </a:p>
          <a:p>
            <a:pPr marL="742950" lvl="1" indent="-285750" fontAlgn="auto">
              <a:lnSpc>
                <a:spcPts val="3000"/>
              </a:lnSpc>
              <a:buFont typeface="Wingdings" panose="05000000000000000000" charset="0"/>
              <a:buChar char=""/>
            </a:pPr>
            <a:r>
              <a:rPr lang="zh-CN" altLang="en-US">
                <a:latin typeface="宋体" pitchFamily="2" charset="-122"/>
                <a:ea typeface="宋体" pitchFamily="2" charset="-122"/>
              </a:rPr>
              <a:t>通过图像相似度重新排序SQ</a:t>
            </a:r>
            <a:r>
              <a:rPr lang="zh-CN" altLang="en-US">
                <a:latin typeface="宋体" pitchFamily="2" charset="-122"/>
                <a:ea typeface="宋体" pitchFamily="2" charset="-122"/>
                <a:sym typeface="+mn-ea"/>
              </a:rPr>
              <a:t>示例</a:t>
            </a:r>
            <a:r>
              <a:rPr lang="en-US" altLang="zh-CN">
                <a:latin typeface="宋体" pitchFamily="2" charset="-122"/>
                <a:ea typeface="宋体" pitchFamily="2" charset="-122"/>
              </a:rPr>
              <a:t>(</a:t>
            </a:r>
            <a:r>
              <a:rPr lang="zh-CN" altLang="en-US">
                <a:latin typeface="宋体" pitchFamily="2" charset="-122"/>
                <a:ea typeface="宋体" pitchFamily="2" charset="-122"/>
              </a:rPr>
              <a:t>SQ-I</a:t>
            </a:r>
            <a:r>
              <a:rPr lang="en-US" altLang="zh-CN">
                <a:latin typeface="宋体" pitchFamily="2" charset="-122"/>
                <a:ea typeface="宋体" pitchFamily="2" charset="-122"/>
              </a:rPr>
              <a:t>)</a:t>
            </a:r>
            <a:r>
              <a:rPr lang="zh-CN" altLang="en-US">
                <a:latin typeface="宋体" pitchFamily="2" charset="-122"/>
                <a:ea typeface="宋体" pitchFamily="2" charset="-122"/>
              </a:rPr>
              <a:t>：首先使用</a:t>
            </a:r>
            <a:r>
              <a:rPr lang="zh-CN" altLang="en-US" b="1">
                <a:latin typeface="宋体" pitchFamily="2" charset="-122"/>
                <a:ea typeface="宋体" pitchFamily="2" charset="-122"/>
              </a:rPr>
              <a:t>问题相似度</a:t>
            </a:r>
            <a:r>
              <a:rPr lang="en-US" altLang="zh-CN" b="1">
                <a:latin typeface="宋体" pitchFamily="2" charset="-122"/>
                <a:ea typeface="宋体" pitchFamily="2" charset="-122"/>
              </a:rPr>
              <a:t>(</a:t>
            </a:r>
            <a:r>
              <a:rPr lang="zh-CN" altLang="en-US" b="1">
                <a:latin typeface="宋体" pitchFamily="2" charset="-122"/>
                <a:ea typeface="宋体" pitchFamily="2" charset="-122"/>
              </a:rPr>
              <a:t>SQ</a:t>
            </a:r>
            <a:r>
              <a:rPr lang="en-US" altLang="zh-CN" b="1">
                <a:latin typeface="宋体" pitchFamily="2" charset="-122"/>
                <a:ea typeface="宋体" pitchFamily="2" charset="-122"/>
              </a:rPr>
              <a:t>)</a:t>
            </a:r>
            <a:r>
              <a:rPr lang="zh-CN" altLang="en-US" b="1">
                <a:latin typeface="宋体" pitchFamily="2" charset="-122"/>
                <a:ea typeface="宋体" pitchFamily="2" charset="-122"/>
              </a:rPr>
              <a:t>检索示例</a:t>
            </a:r>
            <a:r>
              <a:rPr lang="zh-CN" altLang="en-US">
                <a:latin typeface="宋体" pitchFamily="2" charset="-122"/>
                <a:ea typeface="宋体" pitchFamily="2" charset="-122"/>
              </a:rPr>
              <a:t>，然后根据图像相似度对这些</a:t>
            </a:r>
            <a:r>
              <a:rPr lang="zh-CN" altLang="en-US">
                <a:latin typeface="宋体" pitchFamily="2" charset="-122"/>
                <a:ea typeface="宋体" pitchFamily="2" charset="-122"/>
              </a:rPr>
              <a:t>示例进行重新排序。</a:t>
            </a:r>
            <a:endParaRPr lang="zh-CN" altLang="en-US">
              <a:latin typeface="宋体" pitchFamily="2" charset="-122"/>
              <a:ea typeface="宋体" pitchFamily="2" charset="-122"/>
            </a:endParaRPr>
          </a:p>
        </p:txBody>
      </p:sp>
      <p:sp>
        <p:nvSpPr>
          <p:cNvPr id="3" name="文本框 2"/>
          <p:cNvSpPr txBox="1"/>
          <p:nvPr/>
        </p:nvSpPr>
        <p:spPr>
          <a:xfrm>
            <a:off x="606425" y="1393190"/>
            <a:ext cx="5208905" cy="321945"/>
          </a:xfrm>
          <a:prstGeom prst="rect">
            <a:avLst/>
          </a:prstGeom>
          <a:noFill/>
        </p:spPr>
        <p:txBody>
          <a:bodyPr wrap="square" rtlCol="0" anchor="t">
            <a:spAutoFit/>
          </a:bodyPr>
          <a:p>
            <a:pPr marL="0" indent="0">
              <a:lnSpc>
                <a:spcPts val="1800"/>
              </a:lnSpc>
              <a:buNone/>
            </a:pPr>
            <a:r>
              <a:rPr lang="en-US" altLang="zh-CN" b="1" dirty="0">
                <a:solidFill>
                  <a:srgbClr val="222A35"/>
                </a:solidFill>
                <a:latin typeface="宋体" pitchFamily="2" charset="-122"/>
                <a:ea typeface="宋体" pitchFamily="2" charset="-122"/>
                <a:cs typeface="宋体" pitchFamily="2" charset="-122"/>
                <a:sym typeface="+mn-ea"/>
              </a:rPr>
              <a:t>2.如何</a:t>
            </a:r>
            <a:r>
              <a:rPr lang="zh-CN" altLang="en-US" b="1" dirty="0">
                <a:solidFill>
                  <a:srgbClr val="222A35"/>
                </a:solidFill>
                <a:latin typeface="宋体" pitchFamily="2" charset="-122"/>
                <a:ea typeface="宋体" pitchFamily="2" charset="-122"/>
                <a:cs typeface="宋体" pitchFamily="2" charset="-122"/>
                <a:sym typeface="+mn-ea"/>
              </a:rPr>
              <a:t>配置</a:t>
            </a:r>
            <a:r>
              <a:rPr lang="en-US" altLang="zh-CN" b="1" dirty="0">
                <a:solidFill>
                  <a:srgbClr val="222A35"/>
                </a:solidFill>
                <a:latin typeface="宋体" pitchFamily="2" charset="-122"/>
                <a:ea typeface="宋体" pitchFamily="2" charset="-122"/>
                <a:cs typeface="宋体" pitchFamily="2" charset="-122"/>
                <a:sym typeface="+mn-ea"/>
              </a:rPr>
              <a:t>检索</a:t>
            </a:r>
            <a:r>
              <a:rPr lang="zh-CN" altLang="en-US" b="1" dirty="0">
                <a:solidFill>
                  <a:srgbClr val="222A35"/>
                </a:solidFill>
                <a:latin typeface="宋体" pitchFamily="2" charset="-122"/>
                <a:ea typeface="宋体" pitchFamily="2" charset="-122"/>
                <a:cs typeface="宋体" pitchFamily="2" charset="-122"/>
                <a:sym typeface="+mn-ea"/>
              </a:rPr>
              <a:t>示例来</a:t>
            </a:r>
            <a:r>
              <a:rPr lang="en-US" altLang="zh-CN" b="1" dirty="0">
                <a:solidFill>
                  <a:srgbClr val="222A35"/>
                </a:solidFill>
                <a:latin typeface="宋体" pitchFamily="2" charset="-122"/>
                <a:ea typeface="宋体" pitchFamily="2" charset="-122"/>
                <a:cs typeface="宋体" pitchFamily="2" charset="-122"/>
                <a:sym typeface="+mn-ea"/>
              </a:rPr>
              <a:t>构建的上下文序列</a:t>
            </a:r>
            <a:endParaRPr lang="zh-CN" altLang="en-US" b="1" dirty="0">
              <a:solidFill>
                <a:schemeClr val="tx1"/>
              </a:solidFill>
              <a:latin typeface="宋体" pitchFamily="2" charset="-122"/>
              <a:ea typeface="宋体" pitchFamily="2" charset="-122"/>
              <a:sym typeface="+mn-ea"/>
            </a:endParaRPr>
          </a:p>
        </p:txBody>
      </p:sp>
      <p:sp>
        <p:nvSpPr>
          <p:cNvPr id="6" name="Text Placeholder 8"/>
          <p:cNvSpPr txBox="1"/>
          <p:nvPr>
            <p:custDataLst>
              <p:tags r:id="rId6"/>
            </p:custDataLst>
          </p:nvPr>
        </p:nvSpPr>
        <p:spPr>
          <a:xfrm>
            <a:off x="538480" y="984885"/>
            <a:ext cx="171640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应用检索</a:t>
            </a:r>
            <a:r>
              <a:rPr lang="zh-CN" altLang="en-US" sz="2000" b="1" dirty="0">
                <a:solidFill>
                  <a:schemeClr val="bg1"/>
                </a:solidFill>
                <a:latin typeface="宋体" pitchFamily="2" charset="-122"/>
                <a:ea typeface="宋体" pitchFamily="2" charset="-122"/>
                <a:sym typeface="+mn-ea"/>
              </a:rPr>
              <a:t>策略</a:t>
            </a:r>
            <a:endParaRPr lang="zh-CN" altLang="en-US" sz="2000" b="1" dirty="0">
              <a:solidFill>
                <a:schemeClr val="bg1"/>
              </a:solidFill>
              <a:latin typeface="宋体" pitchFamily="2" charset="-122"/>
              <a:ea typeface="宋体" pitchFamily="2" charset="-122"/>
              <a:sym typeface="+mn-ea"/>
            </a:endParaRPr>
          </a:p>
        </p:txBody>
      </p:sp>
    </p:spTree>
    <p:custDataLst>
      <p:tags r:id="rId7"/>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93520"/>
            <a:ext cx="10464165" cy="3089275"/>
          </a:xfrm>
          <a:prstGeom prst="rect">
            <a:avLst/>
          </a:prstGeom>
          <a:noFill/>
        </p:spPr>
        <p:txBody>
          <a:bodyPr wrap="square" rtlCol="0">
            <a:noAutofit/>
          </a:bodyPr>
          <a:p>
            <a:pPr marL="285750" indent="-285750" fontAlgn="auto">
              <a:lnSpc>
                <a:spcPct val="150000"/>
              </a:lnSpc>
              <a:buFont typeface="Wingdings" panose="05000000000000000000" charset="0"/>
              <a:buChar char=""/>
            </a:pPr>
            <a:r>
              <a:rPr lang="zh-CN" altLang="en-US" b="1" dirty="0">
                <a:solidFill>
                  <a:srgbClr val="222A35"/>
                </a:solidFill>
                <a:latin typeface="宋体" pitchFamily="2" charset="-122"/>
                <a:ea typeface="宋体" pitchFamily="2" charset="-122"/>
                <a:cs typeface="宋体" pitchFamily="2" charset="-122"/>
                <a:sym typeface="+mn-ea"/>
              </a:rPr>
              <a:t>实验细节：</a:t>
            </a:r>
            <a:endParaRPr lang="zh-CN" altLang="en-US" b="1" dirty="0">
              <a:solidFill>
                <a:srgbClr val="222A35"/>
              </a:solidFill>
              <a:latin typeface="宋体" pitchFamily="2" charset="-122"/>
              <a:ea typeface="宋体" pitchFamily="2" charset="-122"/>
              <a:cs typeface="宋体" pitchFamily="2" charset="-122"/>
              <a:sym typeface="+mn-ea"/>
            </a:endParaRPr>
          </a:p>
          <a:p>
            <a:pPr marL="742950" lvl="1" indent="-285750" fontAlgn="auto">
              <a:lnSpc>
                <a:spcPct val="150000"/>
              </a:lnSpc>
              <a:buFont typeface="Arial" panose="020B0704020202020204" pitchFamily="34" charset="0"/>
              <a:buChar char="•"/>
            </a:pPr>
            <a:r>
              <a:rPr lang="zh-CN" altLang="en-US" dirty="0">
                <a:solidFill>
                  <a:srgbClr val="222A35"/>
                </a:solidFill>
                <a:latin typeface="宋体" pitchFamily="2" charset="-122"/>
                <a:ea typeface="宋体" pitchFamily="2" charset="-122"/>
                <a:cs typeface="宋体" pitchFamily="2" charset="-122"/>
                <a:sym typeface="+mn-ea"/>
              </a:rPr>
              <a:t>三个VQA数据集</a:t>
            </a:r>
            <a:r>
              <a:rPr lang="zh-CN" altLang="en-US" b="1" dirty="0">
                <a:solidFill>
                  <a:srgbClr val="222A35"/>
                </a:solidFill>
                <a:latin typeface="宋体" pitchFamily="2" charset="-122"/>
                <a:ea typeface="宋体" pitchFamily="2" charset="-122"/>
                <a:cs typeface="宋体" pitchFamily="2" charset="-122"/>
                <a:sym typeface="+mn-ea"/>
              </a:rPr>
              <a:t>：</a:t>
            </a:r>
            <a:r>
              <a:rPr lang="zh-CN" altLang="en-US" dirty="0">
                <a:solidFill>
                  <a:srgbClr val="222A35"/>
                </a:solidFill>
                <a:latin typeface="宋体" pitchFamily="2" charset="-122"/>
                <a:ea typeface="宋体" pitchFamily="2" charset="-122"/>
                <a:cs typeface="宋体" pitchFamily="2" charset="-122"/>
                <a:sym typeface="+mn-ea"/>
              </a:rPr>
              <a:t>VQAv2，VizWiz和OK-VQA。其中训练集作为示例</a:t>
            </a:r>
            <a:r>
              <a:rPr lang="zh-CN" altLang="en-US" dirty="0">
                <a:solidFill>
                  <a:srgbClr val="222A35"/>
                </a:solidFill>
                <a:latin typeface="宋体" pitchFamily="2" charset="-122"/>
                <a:ea typeface="宋体" pitchFamily="2" charset="-122"/>
                <a:cs typeface="宋体" pitchFamily="2" charset="-122"/>
                <a:sym typeface="+mn-ea"/>
              </a:rPr>
              <a:t>候选集，验证集作为查询集；</a:t>
            </a:r>
            <a:endParaRPr lang="zh-CN" altLang="en-US" dirty="0">
              <a:solidFill>
                <a:srgbClr val="222A35"/>
              </a:solidFill>
              <a:latin typeface="宋体" pitchFamily="2" charset="-122"/>
              <a:ea typeface="宋体" pitchFamily="2" charset="-122"/>
              <a:cs typeface="宋体" pitchFamily="2" charset="-122"/>
              <a:sym typeface="+mn-ea"/>
            </a:endParaRPr>
          </a:p>
          <a:p>
            <a:pPr marL="742950" lvl="1" indent="-285750" fontAlgn="auto">
              <a:lnSpc>
                <a:spcPct val="150000"/>
              </a:lnSpc>
              <a:buFont typeface="Arial" panose="020B0704020202020204" pitchFamily="34" charset="0"/>
              <a:buChar char="•"/>
            </a:pPr>
            <a:r>
              <a:rPr lang="zh-CN" altLang="en-US" dirty="0">
                <a:solidFill>
                  <a:srgbClr val="222A35"/>
                </a:solidFill>
                <a:latin typeface="宋体" pitchFamily="2" charset="-122"/>
                <a:ea typeface="宋体" pitchFamily="2" charset="-122"/>
                <a:cs typeface="宋体" pitchFamily="2" charset="-122"/>
                <a:sym typeface="+mn-ea"/>
              </a:rPr>
              <a:t>Open-Flamingo v1</a:t>
            </a:r>
            <a:r>
              <a:rPr lang="zh-CN" altLang="en-US" dirty="0">
                <a:solidFill>
                  <a:srgbClr val="222A35"/>
                </a:solidFill>
                <a:latin typeface="宋体" pitchFamily="2" charset="-122"/>
                <a:ea typeface="宋体" pitchFamily="2" charset="-122"/>
                <a:cs typeface="宋体" pitchFamily="2" charset="-122"/>
                <a:sym typeface="+mn-ea"/>
              </a:rPr>
              <a:t>和v2作为LVLM来评估示例配置的策略。</a:t>
            </a:r>
            <a:endParaRPr lang="zh-CN" altLang="en-US" dirty="0">
              <a:solidFill>
                <a:srgbClr val="222A35"/>
              </a:solidFill>
              <a:latin typeface="宋体" pitchFamily="2" charset="-122"/>
              <a:ea typeface="宋体" pitchFamily="2" charset="-122"/>
              <a:cs typeface="宋体" pitchFamily="2" charset="-122"/>
              <a:sym typeface="+mn-ea"/>
            </a:endParaRPr>
          </a:p>
          <a:p>
            <a:pPr marL="742950" lvl="1" indent="-285750" fontAlgn="auto">
              <a:lnSpc>
                <a:spcPct val="150000"/>
              </a:lnSpc>
              <a:buFont typeface="Arial" panose="020B0704020202020204" pitchFamily="34" charset="0"/>
              <a:buChar char="•"/>
            </a:pPr>
            <a:r>
              <a:rPr lang="zh-CN" altLang="en-US" dirty="0">
                <a:solidFill>
                  <a:srgbClr val="222A35"/>
                </a:solidFill>
                <a:latin typeface="宋体" pitchFamily="2" charset="-122"/>
                <a:ea typeface="宋体" pitchFamily="2" charset="-122"/>
                <a:cs typeface="宋体" pitchFamily="2" charset="-122"/>
                <a:sym typeface="+mn-ea"/>
              </a:rPr>
              <a:t>ViT-B/32模型作为视觉编码器（用于</a:t>
            </a:r>
            <a:r>
              <a:rPr lang="zh-CN" altLang="en-US" dirty="0">
                <a:solidFill>
                  <a:srgbClr val="222A35"/>
                </a:solidFill>
                <a:latin typeface="宋体" pitchFamily="2" charset="-122"/>
                <a:ea typeface="宋体" pitchFamily="2" charset="-122"/>
                <a:cs typeface="宋体" pitchFamily="2" charset="-122"/>
                <a:sym typeface="+mn-ea"/>
              </a:rPr>
              <a:t>在检索过程中计算嵌入相似度</a:t>
            </a:r>
            <a:r>
              <a:rPr lang="zh-CN" altLang="en-US" dirty="0">
                <a:solidFill>
                  <a:srgbClr val="222A35"/>
                </a:solidFill>
                <a:latin typeface="宋体" pitchFamily="2" charset="-122"/>
                <a:ea typeface="宋体" pitchFamily="2" charset="-122"/>
                <a:cs typeface="宋体" pitchFamily="2" charset="-122"/>
                <a:sym typeface="+mn-ea"/>
              </a:rPr>
              <a:t>）</a:t>
            </a:r>
            <a:r>
              <a:rPr lang="zh-CN" altLang="en-US" dirty="0">
                <a:solidFill>
                  <a:srgbClr val="222A35"/>
                </a:solidFill>
                <a:latin typeface="宋体" pitchFamily="2" charset="-122"/>
                <a:ea typeface="宋体" pitchFamily="2" charset="-122"/>
                <a:cs typeface="宋体" pitchFamily="2" charset="-122"/>
                <a:sym typeface="+mn-ea"/>
              </a:rPr>
              <a:t>提取图像嵌入</a:t>
            </a:r>
            <a:r>
              <a:rPr lang="zh-CN" altLang="en-US" dirty="0">
                <a:solidFill>
                  <a:srgbClr val="222A35"/>
                </a:solidFill>
                <a:latin typeface="宋体" pitchFamily="2" charset="-122"/>
                <a:ea typeface="宋体" pitchFamily="2" charset="-122"/>
                <a:cs typeface="宋体" pitchFamily="2" charset="-122"/>
                <a:sym typeface="+mn-ea"/>
              </a:rPr>
              <a:t>，CLIP模型中的12层Transformer作为语言编码器，</a:t>
            </a:r>
            <a:r>
              <a:rPr lang="zh-CN" altLang="en-US" dirty="0">
                <a:solidFill>
                  <a:srgbClr val="222A35"/>
                </a:solidFill>
                <a:latin typeface="宋体" pitchFamily="2" charset="-122"/>
                <a:ea typeface="宋体" pitchFamily="2" charset="-122"/>
                <a:cs typeface="宋体" pitchFamily="2" charset="-122"/>
                <a:sym typeface="+mn-ea"/>
              </a:rPr>
              <a:t>提取</a:t>
            </a:r>
            <a:r>
              <a:rPr lang="zh-CN" altLang="en-US" dirty="0">
                <a:solidFill>
                  <a:srgbClr val="222A35"/>
                </a:solidFill>
                <a:latin typeface="宋体" pitchFamily="2" charset="-122"/>
                <a:ea typeface="宋体" pitchFamily="2" charset="-122"/>
                <a:cs typeface="宋体" pitchFamily="2" charset="-122"/>
                <a:sym typeface="+mn-ea"/>
              </a:rPr>
              <a:t>句子嵌入。</a:t>
            </a:r>
            <a:endParaRPr lang="zh-CN" altLang="en-US" dirty="0">
              <a:solidFill>
                <a:srgbClr val="222A35"/>
              </a:solidFill>
              <a:latin typeface="宋体" pitchFamily="2" charset="-122"/>
              <a:ea typeface="宋体" pitchFamily="2" charset="-122"/>
              <a:cs typeface="宋体" pitchFamily="2" charset="-122"/>
              <a:sym typeface="+mn-ea"/>
            </a:endParaRPr>
          </a:p>
          <a:p>
            <a:pPr marL="742950" lvl="1" indent="-285750" fontAlgn="auto">
              <a:lnSpc>
                <a:spcPct val="150000"/>
              </a:lnSpc>
              <a:buFont typeface="Arial" panose="020B0704020202020204" pitchFamily="34" charset="0"/>
              <a:buChar char="•"/>
            </a:pPr>
            <a:r>
              <a:rPr lang="zh-CN" altLang="en-US" dirty="0">
                <a:solidFill>
                  <a:srgbClr val="222A35"/>
                </a:solidFill>
                <a:latin typeface="宋体" pitchFamily="2" charset="-122"/>
                <a:ea typeface="宋体" pitchFamily="2" charset="-122"/>
                <a:cs typeface="宋体" pitchFamily="2" charset="-122"/>
                <a:sym typeface="+mn-ea"/>
              </a:rPr>
              <a:t>用4、8、16-shot demonstrations。</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1640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spTree>
    <p:custDataLst>
      <p:tags r:id="rId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矩形 162"/>
          <p:cNvSpPr/>
          <p:nvPr/>
        </p:nvSpPr>
        <p:spPr>
          <a:xfrm>
            <a:off x="1706880" y="-6985"/>
            <a:ext cx="8778240" cy="6887210"/>
          </a:xfrm>
          <a:prstGeom prst="rect">
            <a:avLst/>
          </a:prstGeom>
          <a:blipFill dpi="0" rotWithShape="1">
            <a:blip r:embed="rId1">
              <a:alphaModFix amt="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64" name="组合 163"/>
          <p:cNvGrpSpPr/>
          <p:nvPr/>
        </p:nvGrpSpPr>
        <p:grpSpPr>
          <a:xfrm rot="10800000">
            <a:off x="-10795" y="-6985"/>
            <a:ext cx="12230100" cy="6877685"/>
            <a:chOff x="-10795" y="-6985"/>
            <a:chExt cx="12230100" cy="6877685"/>
          </a:xfrm>
        </p:grpSpPr>
        <p:sp>
          <p:nvSpPr>
            <p:cNvPr id="165" name="任意多边形 90"/>
            <p:cNvSpPr/>
            <p:nvPr/>
          </p:nvSpPr>
          <p:spPr>
            <a:xfrm>
              <a:off x="-10795" y="-6985"/>
              <a:ext cx="799465" cy="6413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4" h="821">
                  <a:moveTo>
                    <a:pt x="0" y="0"/>
                  </a:moveTo>
                  <a:lnTo>
                    <a:pt x="1024" y="0"/>
                  </a:lnTo>
                  <a:lnTo>
                    <a:pt x="1024" y="13"/>
                  </a:lnTo>
                  <a:cubicBezTo>
                    <a:pt x="1001" y="463"/>
                    <a:pt x="629" y="821"/>
                    <a:pt x="174" y="821"/>
                  </a:cubicBezTo>
                  <a:cubicBezTo>
                    <a:pt x="117" y="821"/>
                    <a:pt x="61" y="815"/>
                    <a:pt x="7" y="805"/>
                  </a:cubicBezTo>
                  <a:lnTo>
                    <a:pt x="0" y="803"/>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6" name="任意多边形 91"/>
            <p:cNvSpPr/>
            <p:nvPr/>
          </p:nvSpPr>
          <p:spPr>
            <a:xfrm>
              <a:off x="11304905" y="6111240"/>
              <a:ext cx="914400" cy="75946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40" h="1196">
                  <a:moveTo>
                    <a:pt x="852" y="0"/>
                  </a:moveTo>
                  <a:cubicBezTo>
                    <a:pt x="1072" y="0"/>
                    <a:pt x="1273" y="84"/>
                    <a:pt x="1424" y="221"/>
                  </a:cubicBezTo>
                  <a:lnTo>
                    <a:pt x="1440" y="236"/>
                  </a:lnTo>
                  <a:lnTo>
                    <a:pt x="1440" y="1196"/>
                  </a:lnTo>
                  <a:lnTo>
                    <a:pt x="73" y="1196"/>
                  </a:lnTo>
                  <a:lnTo>
                    <a:pt x="67" y="1183"/>
                  </a:lnTo>
                  <a:cubicBezTo>
                    <a:pt x="24" y="1081"/>
                    <a:pt x="0" y="969"/>
                    <a:pt x="0" y="852"/>
                  </a:cubicBezTo>
                  <a:cubicBezTo>
                    <a:pt x="0" y="381"/>
                    <a:pt x="381" y="0"/>
                    <a:pt x="852" y="0"/>
                  </a:cubicBez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7" name="椭圆 166"/>
            <p:cNvSpPr/>
            <p:nvPr/>
          </p:nvSpPr>
          <p:spPr>
            <a:xfrm>
              <a:off x="11527790" y="5535930"/>
              <a:ext cx="377825" cy="37782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8" name="椭圆 167"/>
            <p:cNvSpPr/>
            <p:nvPr/>
          </p:nvSpPr>
          <p:spPr>
            <a:xfrm>
              <a:off x="400685" y="817245"/>
              <a:ext cx="271145" cy="27114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69" name="椭圆 168"/>
            <p:cNvSpPr/>
            <p:nvPr/>
          </p:nvSpPr>
          <p:spPr>
            <a:xfrm>
              <a:off x="10687050" y="6111240"/>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0" name="椭圆 169"/>
            <p:cNvSpPr/>
            <p:nvPr/>
          </p:nvSpPr>
          <p:spPr>
            <a:xfrm>
              <a:off x="922655" y="273685"/>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1" name="椭圆 170"/>
            <p:cNvSpPr/>
            <p:nvPr/>
          </p:nvSpPr>
          <p:spPr>
            <a:xfrm>
              <a:off x="11727180" y="482473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2" name="椭圆 171"/>
            <p:cNvSpPr/>
            <p:nvPr/>
          </p:nvSpPr>
          <p:spPr>
            <a:xfrm>
              <a:off x="270510" y="139319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11" name="文本框 10"/>
          <p:cNvSpPr txBox="1"/>
          <p:nvPr/>
        </p:nvSpPr>
        <p:spPr>
          <a:xfrm>
            <a:off x="2728238" y="1282700"/>
            <a:ext cx="1415772" cy="2600960"/>
          </a:xfrm>
          <a:prstGeom prst="rect">
            <a:avLst/>
          </a:prstGeom>
          <a:noFill/>
        </p:spPr>
        <p:txBody>
          <a:bodyPr vert="eaVert" wrap="square" rtlCol="0">
            <a:spAutoFit/>
          </a:bodyPr>
          <a:lstStyle/>
          <a:p>
            <a:pPr algn="ctr"/>
            <a:r>
              <a:rPr lang="zh-CN" altLang="en-US" sz="8000" b="1">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目录</a:t>
            </a:r>
            <a:endParaRPr lang="zh-CN" altLang="en-US" sz="8000" b="1">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文本框 11"/>
          <p:cNvSpPr txBox="1"/>
          <p:nvPr/>
        </p:nvSpPr>
        <p:spPr>
          <a:xfrm>
            <a:off x="2231748" y="1652529"/>
            <a:ext cx="553998" cy="1954272"/>
          </a:xfrm>
          <a:prstGeom prst="rect">
            <a:avLst/>
          </a:prstGeom>
          <a:noFill/>
        </p:spPr>
        <p:txBody>
          <a:bodyPr vert="eaVert" wrap="square" rtlCol="0">
            <a:spAutoFit/>
          </a:bodyPr>
          <a:lstStyle/>
          <a:p>
            <a:pPr algn="dist"/>
            <a:r>
              <a:rPr lang="en-US" altLang="zh-CN" sz="2400"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CONTENTS</a:t>
            </a:r>
            <a:endParaRPr lang="en-US" altLang="zh-CN" sz="2400"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文本框 51"/>
          <p:cNvSpPr txBox="1"/>
          <p:nvPr>
            <p:custDataLst>
              <p:tags r:id="rId2"/>
            </p:custDataLst>
          </p:nvPr>
        </p:nvSpPr>
        <p:spPr>
          <a:xfrm>
            <a:off x="6508115" y="1737995"/>
            <a:ext cx="3206750" cy="398780"/>
          </a:xfrm>
          <a:prstGeom prst="rect">
            <a:avLst/>
          </a:prstGeom>
          <a:noFill/>
        </p:spPr>
        <p:txBody>
          <a:bodyPr wrap="square" rtlCol="0">
            <a:spAutoFit/>
          </a:bodyPr>
          <a:lstStyle/>
          <a:p>
            <a:pPr algn="l"/>
            <a:r>
              <a:rPr lang="en-US" altLang="zh-CN" sz="20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In-context Learning</a:t>
            </a:r>
            <a:endParaRPr lang="zh-CN" altLang="en-US" sz="20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3" name="文本框 52"/>
          <p:cNvSpPr txBox="1"/>
          <p:nvPr>
            <p:custDataLst>
              <p:tags r:id="rId3"/>
            </p:custDataLst>
          </p:nvPr>
        </p:nvSpPr>
        <p:spPr>
          <a:xfrm>
            <a:off x="6508115" y="3237230"/>
            <a:ext cx="3977005" cy="398780"/>
          </a:xfrm>
          <a:prstGeom prst="rect">
            <a:avLst/>
          </a:prstGeom>
          <a:noFill/>
        </p:spPr>
        <p:txBody>
          <a:bodyPr wrap="square" rtlCol="0">
            <a:spAutoFit/>
          </a:bodyPr>
          <a:lstStyle/>
          <a:p>
            <a:pPr algn="l"/>
            <a:r>
              <a:rPr lang="en-US" altLang="zh-CN" sz="20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Vision In-context Learning</a:t>
            </a:r>
            <a:endParaRPr lang="zh-CN" altLang="en-US" sz="20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7" name="文本框 56"/>
          <p:cNvSpPr txBox="1"/>
          <p:nvPr>
            <p:custDataLst>
              <p:tags r:id="rId4"/>
            </p:custDataLst>
          </p:nvPr>
        </p:nvSpPr>
        <p:spPr>
          <a:xfrm>
            <a:off x="5634990" y="1605915"/>
            <a:ext cx="873125" cy="645160"/>
          </a:xfrm>
          <a:prstGeom prst="rect">
            <a:avLst/>
          </a:prstGeom>
          <a:noFill/>
        </p:spPr>
        <p:txBody>
          <a:bodyPr wrap="square" rtlCol="0">
            <a:spAutoFit/>
          </a:bodyPr>
          <a:lstStyle/>
          <a:p>
            <a:pPr algn="l"/>
            <a:r>
              <a:rPr lang="en-US" altLang="zh-CN" sz="36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01</a:t>
            </a:r>
            <a:endParaRPr lang="en-US" altLang="zh-CN" sz="36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文本框 62"/>
          <p:cNvSpPr txBox="1"/>
          <p:nvPr>
            <p:custDataLst>
              <p:tags r:id="rId5"/>
            </p:custDataLst>
          </p:nvPr>
        </p:nvSpPr>
        <p:spPr>
          <a:xfrm>
            <a:off x="5634990" y="3099435"/>
            <a:ext cx="873125" cy="645160"/>
          </a:xfrm>
          <a:prstGeom prst="rect">
            <a:avLst/>
          </a:prstGeom>
          <a:noFill/>
        </p:spPr>
        <p:txBody>
          <a:bodyPr wrap="square" rtlCol="0">
            <a:spAutoFit/>
          </a:bodyPr>
          <a:lstStyle/>
          <a:p>
            <a:pPr algn="l"/>
            <a:r>
              <a:rPr lang="en-US" altLang="zh-CN" sz="36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02</a:t>
            </a:r>
            <a:endParaRPr lang="en-US" altLang="zh-CN" sz="36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08430"/>
            <a:ext cx="10953115" cy="3146425"/>
          </a:xfrm>
          <a:prstGeom prst="rect">
            <a:avLst/>
          </a:prstGeom>
          <a:noFill/>
        </p:spPr>
        <p:txBody>
          <a:bodyPr wrap="square" rtlCol="0">
            <a:noAutofit/>
          </a:bodyPr>
          <a:p>
            <a:pPr marL="285750" indent="-285750" fontAlgn="auto">
              <a:lnSpc>
                <a:spcPct val="150000"/>
              </a:lnSpc>
              <a:buFont typeface="Wingdings" panose="05000000000000000000" charset="0"/>
              <a:buChar char=""/>
            </a:pPr>
            <a:r>
              <a:rPr lang="zh-CN" altLang="en-US" b="1" dirty="0">
                <a:solidFill>
                  <a:srgbClr val="222A35"/>
                </a:solidFill>
                <a:latin typeface="宋体" pitchFamily="2" charset="-122"/>
                <a:ea typeface="宋体" pitchFamily="2" charset="-122"/>
                <a:cs typeface="宋体" pitchFamily="2" charset="-122"/>
                <a:sym typeface="+mn-ea"/>
              </a:rPr>
              <a:t>实验结果和分析</a:t>
            </a:r>
            <a:r>
              <a:rPr lang="zh-CN" altLang="en-US" b="1" dirty="0">
                <a:solidFill>
                  <a:srgbClr val="222A35"/>
                </a:solidFill>
                <a:latin typeface="宋体" pitchFamily="2" charset="-122"/>
                <a:ea typeface="宋体" pitchFamily="2" charset="-122"/>
                <a:cs typeface="宋体" pitchFamily="2" charset="-122"/>
                <a:sym typeface="+mn-ea"/>
              </a:rPr>
              <a:t>：</a:t>
            </a:r>
            <a:endParaRPr lang="zh-CN" altLang="en-US"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mj-lt"/>
              <a:buNone/>
            </a:pPr>
            <a:r>
              <a:rPr lang="zh-CN" altLang="en-US" dirty="0">
                <a:solidFill>
                  <a:srgbClr val="222A35"/>
                </a:solidFill>
                <a:latin typeface="宋体" pitchFamily="2" charset="-122"/>
                <a:ea typeface="宋体" pitchFamily="2" charset="-122"/>
                <a:cs typeface="宋体" pitchFamily="2" charset="-122"/>
                <a:sym typeface="+mn-ea"/>
              </a:rPr>
              <a:t>通过实验了解LVLM（如Open-Flamingo，OF）的局限性，这些局限性会影响VQA的ICL性能。并验证了</a:t>
            </a:r>
            <a:r>
              <a:rPr lang="zh-CN" altLang="en-US" dirty="0">
                <a:solidFill>
                  <a:srgbClr val="222A35"/>
                </a:solidFill>
                <a:latin typeface="宋体" pitchFamily="2" charset="-122"/>
                <a:ea typeface="宋体" pitchFamily="2" charset="-122"/>
                <a:cs typeface="宋体" pitchFamily="2" charset="-122"/>
                <a:sym typeface="+mn-ea"/>
              </a:rPr>
              <a:t>OF的三个主要结论。</a:t>
            </a:r>
            <a:endParaRPr lang="zh-CN" altLang="en-US"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zh-CN" altLang="en-US" b="1" dirty="0">
                <a:solidFill>
                  <a:srgbClr val="222A35"/>
                </a:solidFill>
                <a:latin typeface="宋体" pitchFamily="2" charset="-122"/>
                <a:ea typeface="宋体" pitchFamily="2" charset="-122"/>
                <a:cs typeface="宋体" pitchFamily="2" charset="-122"/>
                <a:sym typeface="+mn-ea"/>
              </a:rPr>
              <a:t>结论</a:t>
            </a:r>
            <a:r>
              <a:rPr lang="en-US" altLang="zh-CN" b="1" dirty="0">
                <a:solidFill>
                  <a:srgbClr val="222A35"/>
                </a:solidFill>
                <a:latin typeface="宋体" pitchFamily="2" charset="-122"/>
                <a:ea typeface="宋体" pitchFamily="2" charset="-122"/>
                <a:cs typeface="宋体" pitchFamily="2" charset="-122"/>
                <a:sym typeface="+mn-ea"/>
              </a:rPr>
              <a:t>1</a:t>
            </a:r>
            <a:r>
              <a:rPr lang="zh-CN" altLang="en-US" b="1" dirty="0">
                <a:solidFill>
                  <a:srgbClr val="222A35"/>
                </a:solidFill>
                <a:latin typeface="宋体" pitchFamily="2" charset="-122"/>
                <a:ea typeface="宋体" pitchFamily="2" charset="-122"/>
                <a:cs typeface="宋体" pitchFamily="2" charset="-122"/>
                <a:sym typeface="+mn-ea"/>
              </a:rPr>
              <a:t>：</a:t>
            </a:r>
            <a:r>
              <a:rPr dirty="0">
                <a:solidFill>
                  <a:srgbClr val="222A35"/>
                </a:solidFill>
                <a:latin typeface="宋体" pitchFamily="2" charset="-122"/>
                <a:ea typeface="宋体" pitchFamily="2" charset="-122"/>
                <a:sym typeface="+mn-ea"/>
              </a:rPr>
              <a:t>任务识别（TR）</a:t>
            </a:r>
            <a:r>
              <a:rPr lang="zh-CN" altLang="en-US" dirty="0">
                <a:solidFill>
                  <a:srgbClr val="222A35"/>
                </a:solidFill>
                <a:latin typeface="宋体" pitchFamily="2" charset="-122"/>
                <a:ea typeface="宋体" pitchFamily="2" charset="-122"/>
                <a:cs typeface="宋体" pitchFamily="2" charset="-122"/>
                <a:sym typeface="+mn-ea"/>
              </a:rPr>
              <a:t>比</a:t>
            </a:r>
            <a:r>
              <a:rPr dirty="0">
                <a:solidFill>
                  <a:srgbClr val="222A35"/>
                </a:solidFill>
                <a:latin typeface="宋体" pitchFamily="2" charset="-122"/>
                <a:ea typeface="宋体" pitchFamily="2" charset="-122"/>
                <a:sym typeface="+mn-ea"/>
              </a:rPr>
              <a:t>任务学习（TL）</a:t>
            </a:r>
            <a:r>
              <a:rPr lang="zh-CN" altLang="en-US" dirty="0">
                <a:solidFill>
                  <a:srgbClr val="222A35"/>
                </a:solidFill>
                <a:latin typeface="宋体" pitchFamily="2" charset="-122"/>
                <a:ea typeface="宋体" pitchFamily="2" charset="-122"/>
                <a:cs typeface="宋体" pitchFamily="2" charset="-122"/>
                <a:sym typeface="+mn-ea"/>
              </a:rPr>
              <a:t>更加重要</a:t>
            </a:r>
            <a:endParaRPr lang="zh-CN" altLang="en-US"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a:t>
            </a:r>
            <a:r>
              <a:rPr lang="en-US" altLang="zh-CN" dirty="0">
                <a:solidFill>
                  <a:srgbClr val="222A35"/>
                </a:solidFill>
                <a:latin typeface="宋体" pitchFamily="2" charset="-122"/>
                <a:ea typeface="宋体" pitchFamily="2" charset="-122"/>
                <a:cs typeface="宋体" pitchFamily="2" charset="-122"/>
                <a:sym typeface="+mn-ea"/>
              </a:rPr>
              <a:t>1</a:t>
            </a:r>
            <a:r>
              <a:rPr lang="zh-CN" altLang="en-US" dirty="0">
                <a:solidFill>
                  <a:srgbClr val="222A35"/>
                </a:solidFill>
                <a:latin typeface="宋体" pitchFamily="2" charset="-122"/>
                <a:ea typeface="宋体" pitchFamily="2" charset="-122"/>
                <a:cs typeface="宋体" pitchFamily="2" charset="-122"/>
                <a:sym typeface="+mn-ea"/>
              </a:rPr>
              <a:t>）随着shot次数的增加，精度并没有一致地增加；</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75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2" name="图片 1"/>
          <p:cNvPicPr>
            <a:picLocks noChangeAspect="1"/>
          </p:cNvPicPr>
          <p:nvPr>
            <p:custDataLst>
              <p:tags r:id="rId4"/>
            </p:custDataLst>
          </p:nvPr>
        </p:nvPicPr>
        <p:blipFill>
          <a:blip r:embed="rId5"/>
          <a:stretch>
            <a:fillRect/>
          </a:stretch>
        </p:blipFill>
        <p:spPr>
          <a:xfrm>
            <a:off x="1136650" y="3575050"/>
            <a:ext cx="9449435" cy="3196590"/>
          </a:xfrm>
          <a:prstGeom prst="rect">
            <a:avLst/>
          </a:prstGeom>
        </p:spPr>
      </p:pic>
    </p:spTree>
    <p:custDataLst>
      <p:tags r:id="rId6"/>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65580"/>
            <a:ext cx="10650855" cy="3089275"/>
          </a:xfrm>
          <a:prstGeom prst="rect">
            <a:avLst/>
          </a:prstGeom>
          <a:noFill/>
        </p:spPr>
        <p:txBody>
          <a:bodyPr wrap="square" rtlCol="0">
            <a:noAutofit/>
          </a:bodyPr>
          <a:p>
            <a:pPr marL="0" lvl="1" indent="0" fontAlgn="auto">
              <a:lnSpc>
                <a:spcPct val="150000"/>
              </a:lnSpc>
              <a:buFont typeface="Wingdings" panose="05000000000000000000" charset="0"/>
              <a:buNone/>
            </a:pPr>
            <a:r>
              <a:rPr lang="zh-CN" altLang="en-US" b="1" dirty="0">
                <a:solidFill>
                  <a:srgbClr val="222A35"/>
                </a:solidFill>
                <a:latin typeface="宋体" pitchFamily="2" charset="-122"/>
                <a:ea typeface="宋体" pitchFamily="2" charset="-122"/>
                <a:cs typeface="宋体" pitchFamily="2" charset="-122"/>
                <a:sym typeface="+mn-ea"/>
              </a:rPr>
              <a:t>结论</a:t>
            </a:r>
            <a:r>
              <a:rPr lang="en-US" altLang="zh-CN" b="1" dirty="0">
                <a:solidFill>
                  <a:srgbClr val="222A35"/>
                </a:solidFill>
                <a:latin typeface="宋体" pitchFamily="2" charset="-122"/>
                <a:ea typeface="宋体" pitchFamily="2" charset="-122"/>
                <a:cs typeface="宋体" pitchFamily="2" charset="-122"/>
                <a:sym typeface="+mn-ea"/>
              </a:rPr>
              <a:t>1</a:t>
            </a:r>
            <a:r>
              <a:rPr lang="zh-CN" altLang="en-US" b="1" dirty="0">
                <a:solidFill>
                  <a:srgbClr val="222A35"/>
                </a:solidFill>
                <a:latin typeface="宋体" pitchFamily="2" charset="-122"/>
                <a:ea typeface="宋体" pitchFamily="2" charset="-122"/>
                <a:cs typeface="宋体" pitchFamily="2" charset="-122"/>
                <a:sym typeface="+mn-ea"/>
              </a:rPr>
              <a:t>：</a:t>
            </a:r>
            <a:r>
              <a:rPr dirty="0">
                <a:solidFill>
                  <a:srgbClr val="222A35"/>
                </a:solidFill>
                <a:latin typeface="宋体" pitchFamily="2" charset="-122"/>
                <a:ea typeface="宋体" pitchFamily="2" charset="-122"/>
                <a:sym typeface="+mn-ea"/>
              </a:rPr>
              <a:t>任务识别（TR）</a:t>
            </a:r>
            <a:r>
              <a:rPr lang="zh-CN" altLang="en-US" dirty="0">
                <a:solidFill>
                  <a:srgbClr val="222A35"/>
                </a:solidFill>
                <a:latin typeface="宋体" pitchFamily="2" charset="-122"/>
                <a:ea typeface="宋体" pitchFamily="2" charset="-122"/>
                <a:cs typeface="宋体" pitchFamily="2" charset="-122"/>
                <a:sym typeface="+mn-ea"/>
              </a:rPr>
              <a:t>比</a:t>
            </a:r>
            <a:r>
              <a:rPr dirty="0">
                <a:solidFill>
                  <a:srgbClr val="222A35"/>
                </a:solidFill>
                <a:latin typeface="宋体" pitchFamily="2" charset="-122"/>
                <a:ea typeface="宋体" pitchFamily="2" charset="-122"/>
                <a:sym typeface="+mn-ea"/>
              </a:rPr>
              <a:t>任务学习（TL）</a:t>
            </a:r>
            <a:r>
              <a:rPr lang="zh-CN" altLang="en-US" dirty="0">
                <a:solidFill>
                  <a:srgbClr val="222A35"/>
                </a:solidFill>
                <a:latin typeface="宋体" pitchFamily="2" charset="-122"/>
                <a:ea typeface="宋体" pitchFamily="2" charset="-122"/>
                <a:cs typeface="宋体" pitchFamily="2" charset="-122"/>
                <a:sym typeface="+mn-ea"/>
              </a:rPr>
              <a:t>更加重要</a:t>
            </a:r>
            <a:endParaRPr lang="zh-CN" altLang="en-US" b="1" dirty="0">
              <a:solidFill>
                <a:srgbClr val="222A35"/>
              </a:solidFill>
              <a:latin typeface="宋体" pitchFamily="2" charset="-122"/>
              <a:ea typeface="宋体" pitchFamily="2" charset="-122"/>
              <a:cs typeface="宋体" pitchFamily="2" charset="-122"/>
              <a:sym typeface="+mn-ea"/>
            </a:endParaRPr>
          </a:p>
          <a:p>
            <a:pPr lvl="1" indent="0" algn="l"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a:t>
            </a:r>
            <a:r>
              <a:rPr lang="en-US" altLang="zh-CN" dirty="0">
                <a:solidFill>
                  <a:srgbClr val="222A35"/>
                </a:solidFill>
                <a:latin typeface="宋体" pitchFamily="2" charset="-122"/>
                <a:ea typeface="宋体" pitchFamily="2" charset="-122"/>
                <a:cs typeface="宋体" pitchFamily="2" charset="-122"/>
                <a:sym typeface="+mn-ea"/>
              </a:rPr>
              <a:t>2</a:t>
            </a:r>
            <a:r>
              <a:rPr lang="zh-CN" altLang="en-US" dirty="0">
                <a:solidFill>
                  <a:srgbClr val="222A35"/>
                </a:solidFill>
                <a:latin typeface="宋体" pitchFamily="2" charset="-122"/>
                <a:ea typeface="宋体" pitchFamily="2" charset="-122"/>
                <a:cs typeface="宋体" pitchFamily="2" charset="-122"/>
                <a:sym typeface="+mn-ea"/>
              </a:rPr>
              <a:t>）</a:t>
            </a:r>
            <a:r>
              <a:rPr lang="zh-CN" altLang="en-US" dirty="0">
                <a:solidFill>
                  <a:srgbClr val="222A35"/>
                </a:solidFill>
                <a:latin typeface="宋体" pitchFamily="2" charset="-122"/>
                <a:ea typeface="宋体" pitchFamily="2" charset="-122"/>
                <a:sym typeface="+mn-ea"/>
              </a:rPr>
              <a:t>三元组错位配置并不影响</a:t>
            </a:r>
            <a:r>
              <a:rPr lang="en-US" altLang="zh-CN" dirty="0">
                <a:solidFill>
                  <a:srgbClr val="222A35"/>
                </a:solidFill>
                <a:latin typeface="宋体" pitchFamily="2" charset="-122"/>
                <a:ea typeface="宋体" pitchFamily="2" charset="-122"/>
                <a:sym typeface="+mn-ea"/>
              </a:rPr>
              <a:t>VQA</a:t>
            </a:r>
            <a:r>
              <a:rPr lang="zh-CN" altLang="en-US" dirty="0">
                <a:solidFill>
                  <a:srgbClr val="222A35"/>
                </a:solidFill>
                <a:latin typeface="宋体" pitchFamily="2" charset="-122"/>
                <a:ea typeface="宋体" pitchFamily="2" charset="-122"/>
                <a:sym typeface="+mn-ea"/>
              </a:rPr>
              <a:t>的性能；</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120"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3" name="图片 2"/>
          <p:cNvPicPr>
            <a:picLocks noChangeAspect="1"/>
          </p:cNvPicPr>
          <p:nvPr>
            <p:custDataLst>
              <p:tags r:id="rId4"/>
            </p:custDataLst>
          </p:nvPr>
        </p:nvPicPr>
        <p:blipFill>
          <a:blip r:embed="rId5"/>
          <a:stretch>
            <a:fillRect/>
          </a:stretch>
        </p:blipFill>
        <p:spPr>
          <a:xfrm>
            <a:off x="1243330" y="2494915"/>
            <a:ext cx="5473700" cy="3911600"/>
          </a:xfrm>
          <a:prstGeom prst="rect">
            <a:avLst/>
          </a:prstGeom>
        </p:spPr>
      </p:pic>
      <p:sp>
        <p:nvSpPr>
          <p:cNvPr id="4" name="文本框 3"/>
          <p:cNvSpPr txBox="1"/>
          <p:nvPr>
            <p:custDataLst>
              <p:tags r:id="rId6"/>
            </p:custDataLst>
          </p:nvPr>
        </p:nvSpPr>
        <p:spPr>
          <a:xfrm>
            <a:off x="6294120" y="2599055"/>
            <a:ext cx="5135880" cy="3911600"/>
          </a:xfrm>
          <a:prstGeom prst="rect">
            <a:avLst/>
          </a:prstGeom>
          <a:noFill/>
        </p:spPr>
        <p:txBody>
          <a:bodyPr wrap="square" rtlCol="0">
            <a:noAutofit/>
          </a:bodyPr>
          <a:p>
            <a:pPr lvl="1" indent="0" algn="l" fontAlgn="auto">
              <a:lnSpc>
                <a:spcPct val="150000"/>
              </a:lnSpc>
              <a:buFont typeface="Arial" panose="020B0704020202020204" pitchFamily="34" charset="0"/>
              <a:buNone/>
            </a:pPr>
            <a:r>
              <a:rPr dirty="0">
                <a:solidFill>
                  <a:srgbClr val="222A35"/>
                </a:solidFill>
                <a:latin typeface="宋体" pitchFamily="2" charset="-122"/>
                <a:ea typeface="宋体" pitchFamily="2" charset="-122"/>
                <a:sym typeface="+mn-ea"/>
              </a:rPr>
              <a:t>从任务识别（TR）和任务学习（TL）的角度</a:t>
            </a:r>
            <a:r>
              <a:rPr lang="zh-CN" dirty="0">
                <a:solidFill>
                  <a:srgbClr val="222A35"/>
                </a:solidFill>
                <a:latin typeface="宋体" pitchFamily="2" charset="-122"/>
                <a:ea typeface="宋体" pitchFamily="2" charset="-122"/>
                <a:sym typeface="+mn-ea"/>
              </a:rPr>
              <a:t>对这个结果</a:t>
            </a:r>
            <a:r>
              <a:rPr dirty="0">
                <a:solidFill>
                  <a:srgbClr val="222A35"/>
                </a:solidFill>
                <a:latin typeface="宋体" pitchFamily="2" charset="-122"/>
                <a:ea typeface="宋体" pitchFamily="2" charset="-122"/>
                <a:sym typeface="+mn-ea"/>
              </a:rPr>
              <a:t>进行解释</a:t>
            </a:r>
            <a:r>
              <a:rPr lang="zh-CN" dirty="0">
                <a:solidFill>
                  <a:srgbClr val="222A35"/>
                </a:solidFill>
                <a:latin typeface="宋体" pitchFamily="2" charset="-122"/>
                <a:ea typeface="宋体" pitchFamily="2" charset="-122"/>
                <a:sym typeface="+mn-ea"/>
              </a:rPr>
              <a:t>：</a:t>
            </a:r>
            <a:endParaRPr lang="zh-CN" dirty="0">
              <a:solidFill>
                <a:srgbClr val="222A35"/>
              </a:solidFill>
              <a:latin typeface="宋体" pitchFamily="2" charset="-122"/>
              <a:ea typeface="宋体" pitchFamily="2" charset="-122"/>
              <a:sym typeface="+mn-ea"/>
            </a:endParaRPr>
          </a:p>
          <a:p>
            <a:pPr marL="742950" lvl="1" indent="-285750" algn="l" fontAlgn="auto">
              <a:lnSpc>
                <a:spcPct val="150000"/>
              </a:lnSpc>
              <a:buFont typeface="Arial" panose="020B0704020202020204" pitchFamily="34" charset="0"/>
              <a:buChar char="•"/>
            </a:pPr>
            <a:r>
              <a:rPr lang="zh-CN" dirty="0">
                <a:solidFill>
                  <a:srgbClr val="222A35"/>
                </a:solidFill>
                <a:latin typeface="宋体" pitchFamily="2" charset="-122"/>
                <a:ea typeface="宋体" pitchFamily="2" charset="-122"/>
                <a:sym typeface="+mn-ea"/>
              </a:rPr>
              <a:t>任务识别主要关注从示例中识别问题格式、输入分布和标签空间，这些信息可以从被扰乱的示范中与未扰乱的示范一样提供。</a:t>
            </a:r>
            <a:endParaRPr lang="zh-CN" dirty="0">
              <a:solidFill>
                <a:srgbClr val="222A35"/>
              </a:solidFill>
              <a:latin typeface="宋体" pitchFamily="2" charset="-122"/>
              <a:ea typeface="宋体" pitchFamily="2" charset="-122"/>
              <a:sym typeface="+mn-ea"/>
            </a:endParaRPr>
          </a:p>
          <a:p>
            <a:pPr marL="742950" lvl="1" indent="-285750" algn="l" fontAlgn="auto">
              <a:lnSpc>
                <a:spcPct val="150000"/>
              </a:lnSpc>
              <a:buFont typeface="Arial" panose="020B0704020202020204" pitchFamily="34" charset="0"/>
              <a:buChar char="•"/>
            </a:pPr>
            <a:r>
              <a:rPr lang="zh-CN" dirty="0">
                <a:solidFill>
                  <a:srgbClr val="222A35"/>
                </a:solidFill>
                <a:latin typeface="宋体" pitchFamily="2" charset="-122"/>
                <a:ea typeface="宋体" pitchFamily="2" charset="-122"/>
                <a:sym typeface="+mn-ea"/>
              </a:rPr>
              <a:t>任务学习则需要捕捉正确的输入输出映射，而被扰乱的问答对会破坏这种映射关系</a:t>
            </a:r>
            <a:endParaRPr lang="zh-CN" dirty="0">
              <a:solidFill>
                <a:srgbClr val="222A35"/>
              </a:solidFill>
              <a:latin typeface="宋体" pitchFamily="2" charset="-122"/>
              <a:ea typeface="宋体" pitchFamily="2" charset="-122"/>
              <a:sym typeface="+mn-ea"/>
            </a:endParaRPr>
          </a:p>
          <a:p>
            <a:pPr lvl="1" indent="0" algn="l" fontAlgn="auto">
              <a:lnSpc>
                <a:spcPct val="150000"/>
              </a:lnSpc>
              <a:buFont typeface="Arial" panose="020B0704020202020204" pitchFamily="34" charset="0"/>
              <a:buNone/>
            </a:pPr>
            <a:r>
              <a:rPr lang="zh-CN" dirty="0">
                <a:solidFill>
                  <a:srgbClr val="222A35"/>
                </a:solidFill>
                <a:latin typeface="宋体" pitchFamily="2" charset="-122"/>
                <a:ea typeface="宋体" pitchFamily="2" charset="-122"/>
                <a:sym typeface="+mn-ea"/>
              </a:rPr>
              <a:t>结论：任务识别比任务学习更为关键。</a:t>
            </a:r>
            <a:endParaRPr lang="zh-CN" dirty="0">
              <a:solidFill>
                <a:srgbClr val="222A35"/>
              </a:solidFill>
              <a:latin typeface="宋体" pitchFamily="2" charset="-122"/>
              <a:ea typeface="宋体" pitchFamily="2" charset="-122"/>
              <a:sym typeface="+mn-ea"/>
            </a:endParaRPr>
          </a:p>
        </p:txBody>
      </p:sp>
    </p:spTree>
    <p:custDataLst>
      <p:tags r:id="rId7"/>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383030"/>
            <a:ext cx="7573010" cy="970280"/>
          </a:xfrm>
          <a:prstGeom prst="rect">
            <a:avLst/>
          </a:prstGeom>
          <a:noFill/>
        </p:spPr>
        <p:txBody>
          <a:bodyPr wrap="square" rtlCol="0">
            <a:noAutofit/>
          </a:bodyPr>
          <a:p>
            <a:pPr marL="0" lvl="1" indent="0" algn="l" fontAlgn="auto">
              <a:lnSpc>
                <a:spcPct val="150000"/>
              </a:lnSpc>
              <a:buFont typeface="Arial" panose="020B0704020202020204" pitchFamily="34" charset="0"/>
              <a:buNone/>
            </a:pPr>
            <a:r>
              <a:rPr lang="zh-CN" altLang="en-US" b="1" dirty="0">
                <a:solidFill>
                  <a:srgbClr val="222A35"/>
                </a:solidFill>
                <a:latin typeface="宋体" pitchFamily="2" charset="-122"/>
                <a:ea typeface="宋体" pitchFamily="2" charset="-122"/>
                <a:cs typeface="宋体" pitchFamily="2" charset="-122"/>
                <a:sym typeface="+mn-ea"/>
              </a:rPr>
              <a:t>结论</a:t>
            </a:r>
            <a:r>
              <a:rPr lang="en-US" altLang="zh-CN" b="1" dirty="0">
                <a:solidFill>
                  <a:srgbClr val="222A35"/>
                </a:solidFill>
                <a:latin typeface="宋体" pitchFamily="2" charset="-122"/>
                <a:ea typeface="宋体" pitchFamily="2" charset="-122"/>
                <a:cs typeface="宋体" pitchFamily="2" charset="-122"/>
                <a:sym typeface="+mn-ea"/>
              </a:rPr>
              <a:t>1</a:t>
            </a:r>
            <a:r>
              <a:rPr lang="zh-CN" altLang="en-US" b="1" dirty="0">
                <a:solidFill>
                  <a:srgbClr val="222A35"/>
                </a:solidFill>
                <a:latin typeface="宋体" pitchFamily="2" charset="-122"/>
                <a:ea typeface="宋体" pitchFamily="2" charset="-122"/>
                <a:cs typeface="宋体" pitchFamily="2" charset="-122"/>
                <a:sym typeface="+mn-ea"/>
              </a:rPr>
              <a:t>：</a:t>
            </a:r>
            <a:r>
              <a:rPr dirty="0">
                <a:solidFill>
                  <a:srgbClr val="222A35"/>
                </a:solidFill>
                <a:latin typeface="宋体" pitchFamily="2" charset="-122"/>
                <a:ea typeface="宋体" pitchFamily="2" charset="-122"/>
                <a:sym typeface="+mn-ea"/>
              </a:rPr>
              <a:t>任务识别（TR）</a:t>
            </a:r>
            <a:r>
              <a:rPr lang="zh-CN" altLang="en-US" dirty="0">
                <a:solidFill>
                  <a:srgbClr val="222A35"/>
                </a:solidFill>
                <a:latin typeface="宋体" pitchFamily="2" charset="-122"/>
                <a:ea typeface="宋体" pitchFamily="2" charset="-122"/>
                <a:cs typeface="宋体" pitchFamily="2" charset="-122"/>
                <a:sym typeface="+mn-ea"/>
              </a:rPr>
              <a:t>比</a:t>
            </a:r>
            <a:r>
              <a:rPr dirty="0">
                <a:solidFill>
                  <a:srgbClr val="222A35"/>
                </a:solidFill>
                <a:latin typeface="宋体" pitchFamily="2" charset="-122"/>
                <a:ea typeface="宋体" pitchFamily="2" charset="-122"/>
                <a:sym typeface="+mn-ea"/>
              </a:rPr>
              <a:t>任务学习（TL）</a:t>
            </a:r>
            <a:r>
              <a:rPr lang="zh-CN" altLang="en-US" dirty="0">
                <a:solidFill>
                  <a:srgbClr val="222A35"/>
                </a:solidFill>
                <a:latin typeface="宋体" pitchFamily="2" charset="-122"/>
                <a:ea typeface="宋体" pitchFamily="2" charset="-122"/>
                <a:cs typeface="宋体" pitchFamily="2" charset="-122"/>
                <a:sym typeface="+mn-ea"/>
              </a:rPr>
              <a:t>更加重要</a:t>
            </a:r>
            <a:endParaRPr lang="zh-CN" altLang="en-US" dirty="0">
              <a:solidFill>
                <a:srgbClr val="222A35"/>
              </a:solidFill>
              <a:latin typeface="宋体" pitchFamily="2" charset="-122"/>
              <a:ea typeface="宋体" pitchFamily="2" charset="-122"/>
              <a:cs typeface="宋体" pitchFamily="2" charset="-122"/>
              <a:sym typeface="+mn-ea"/>
            </a:endParaRPr>
          </a:p>
          <a:p>
            <a:pPr lvl="1" indent="0" algn="l"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a:t>
            </a:r>
            <a:r>
              <a:rPr lang="en-US" altLang="zh-CN" dirty="0">
                <a:solidFill>
                  <a:srgbClr val="222A35"/>
                </a:solidFill>
                <a:latin typeface="宋体" pitchFamily="2" charset="-122"/>
                <a:ea typeface="宋体" pitchFamily="2" charset="-122"/>
                <a:cs typeface="宋体" pitchFamily="2" charset="-122"/>
                <a:sym typeface="+mn-ea"/>
              </a:rPr>
              <a:t>3</a:t>
            </a:r>
            <a:r>
              <a:rPr lang="zh-CN" altLang="en-US" dirty="0">
                <a:solidFill>
                  <a:srgbClr val="222A35"/>
                </a:solidFill>
                <a:latin typeface="宋体" pitchFamily="2" charset="-122"/>
                <a:ea typeface="宋体" pitchFamily="2" charset="-122"/>
                <a:cs typeface="宋体" pitchFamily="2" charset="-122"/>
                <a:sym typeface="+mn-ea"/>
              </a:rPr>
              <a:t>）</a:t>
            </a:r>
            <a:r>
              <a:rPr dirty="0">
                <a:solidFill>
                  <a:srgbClr val="222A35"/>
                </a:solidFill>
                <a:latin typeface="宋体" pitchFamily="2" charset="-122"/>
                <a:ea typeface="宋体" pitchFamily="2" charset="-122"/>
                <a:sym typeface="+mn-ea"/>
              </a:rPr>
              <a:t>利用不同的</a:t>
            </a:r>
            <a:r>
              <a:rPr b="1" dirty="0">
                <a:solidFill>
                  <a:srgbClr val="222A35"/>
                </a:solidFill>
                <a:latin typeface="宋体" pitchFamily="2" charset="-122"/>
                <a:ea typeface="宋体" pitchFamily="2" charset="-122"/>
                <a:sym typeface="+mn-ea"/>
              </a:rPr>
              <a:t>示范设置</a:t>
            </a:r>
            <a:r>
              <a:rPr dirty="0">
                <a:solidFill>
                  <a:srgbClr val="222A35"/>
                </a:solidFill>
                <a:latin typeface="宋体" pitchFamily="2" charset="-122"/>
                <a:ea typeface="宋体" pitchFamily="2" charset="-122"/>
                <a:sym typeface="+mn-ea"/>
              </a:rPr>
              <a:t>来解构TR和TL，以反映它们各自的能力。</a:t>
            </a:r>
            <a:endParaRPr dirty="0">
              <a:solidFill>
                <a:srgbClr val="222A35"/>
              </a:solidFill>
              <a:latin typeface="宋体" pitchFamily="2" charset="-122"/>
              <a:ea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75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sp>
        <p:nvSpPr>
          <p:cNvPr id="4" name="文本框 3"/>
          <p:cNvSpPr txBox="1"/>
          <p:nvPr>
            <p:custDataLst>
              <p:tags r:id="rId4"/>
            </p:custDataLst>
          </p:nvPr>
        </p:nvSpPr>
        <p:spPr>
          <a:xfrm>
            <a:off x="5949950" y="2625725"/>
            <a:ext cx="6040755" cy="3726180"/>
          </a:xfrm>
          <a:prstGeom prst="rect">
            <a:avLst/>
          </a:prstGeom>
          <a:noFill/>
        </p:spPr>
        <p:txBody>
          <a:bodyPr wrap="square" rtlCol="0">
            <a:noAutofit/>
          </a:bodyPr>
          <a:p>
            <a:pPr lvl="1" indent="0" algn="l" fontAlgn="auto">
              <a:lnSpc>
                <a:spcPct val="150000"/>
              </a:lnSpc>
              <a:buFont typeface="Arial" panose="020B0704020202020204" pitchFamily="34" charset="0"/>
              <a:buNone/>
            </a:pPr>
            <a:r>
              <a:rPr sz="1400" b="1" dirty="0">
                <a:solidFill>
                  <a:srgbClr val="222A35"/>
                </a:solidFill>
                <a:latin typeface="宋体" pitchFamily="2" charset="-122"/>
                <a:ea typeface="宋体" pitchFamily="2" charset="-122"/>
                <a:sym typeface="+mn-ea"/>
              </a:rPr>
              <a:t>标准ICL设置：</a:t>
            </a:r>
            <a:r>
              <a:rPr sz="1400" dirty="0">
                <a:solidFill>
                  <a:srgbClr val="222A35"/>
                </a:solidFill>
                <a:latin typeface="宋体" pitchFamily="2" charset="-122"/>
                <a:ea typeface="宋体" pitchFamily="2" charset="-122"/>
                <a:sym typeface="+mn-ea"/>
              </a:rPr>
              <a:t>使用未修改的上下文示例，以评估模型在通常设置下的表现</a:t>
            </a:r>
            <a:r>
              <a:rPr lang="zh-CN" sz="1400" dirty="0">
                <a:solidFill>
                  <a:srgbClr val="222A35"/>
                </a:solidFill>
                <a:latin typeface="宋体" pitchFamily="2" charset="-122"/>
                <a:ea typeface="宋体" pitchFamily="2" charset="-122"/>
                <a:sym typeface="+mn-ea"/>
              </a:rPr>
              <a:t>，</a:t>
            </a:r>
            <a:r>
              <a:rPr lang="zh-CN" sz="1400" dirty="0">
                <a:solidFill>
                  <a:srgbClr val="222A35"/>
                </a:solidFill>
                <a:latin typeface="宋体" pitchFamily="2" charset="-122"/>
                <a:ea typeface="宋体" pitchFamily="2" charset="-122"/>
                <a:sym typeface="+mn-ea"/>
              </a:rPr>
              <a:t>保留</a:t>
            </a:r>
            <a:r>
              <a:rPr lang="zh-CN" sz="1400" dirty="0">
                <a:solidFill>
                  <a:srgbClr val="222A35"/>
                </a:solidFill>
                <a:latin typeface="宋体" pitchFamily="2" charset="-122"/>
                <a:ea typeface="宋体" pitchFamily="2" charset="-122"/>
                <a:sym typeface="+mn-ea"/>
              </a:rPr>
              <a:t>了TR和TL能力。</a:t>
            </a:r>
            <a:endParaRPr sz="1400" dirty="0">
              <a:solidFill>
                <a:srgbClr val="222A35"/>
              </a:solidFill>
              <a:latin typeface="宋体" pitchFamily="2" charset="-122"/>
              <a:ea typeface="宋体" pitchFamily="2" charset="-122"/>
              <a:sym typeface="+mn-ea"/>
            </a:endParaRPr>
          </a:p>
          <a:p>
            <a:pPr lvl="1" indent="0" algn="l" fontAlgn="auto">
              <a:lnSpc>
                <a:spcPct val="150000"/>
              </a:lnSpc>
              <a:buFont typeface="Arial" panose="020B0704020202020204" pitchFamily="34" charset="0"/>
              <a:buNone/>
            </a:pPr>
            <a:r>
              <a:rPr sz="1400" b="1" dirty="0">
                <a:solidFill>
                  <a:srgbClr val="222A35"/>
                </a:solidFill>
                <a:latin typeface="宋体" pitchFamily="2" charset="-122"/>
                <a:ea typeface="宋体" pitchFamily="2" charset="-122"/>
                <a:sym typeface="+mn-ea"/>
              </a:rPr>
              <a:t>TR能力验证</a:t>
            </a:r>
            <a:r>
              <a:rPr lang="zh-CN" sz="1400" b="1" dirty="0">
                <a:solidFill>
                  <a:srgbClr val="222A35"/>
                </a:solidFill>
                <a:latin typeface="宋体" pitchFamily="2" charset="-122"/>
                <a:ea typeface="宋体" pitchFamily="2" charset="-122"/>
                <a:sym typeface="+mn-ea"/>
              </a:rPr>
              <a:t>（</a:t>
            </a:r>
            <a:r>
              <a:rPr lang="en-US" altLang="zh-CN" sz="1400" b="1" dirty="0">
                <a:solidFill>
                  <a:srgbClr val="222A35"/>
                </a:solidFill>
                <a:latin typeface="宋体" pitchFamily="2" charset="-122"/>
                <a:ea typeface="宋体" pitchFamily="2" charset="-122"/>
                <a:sym typeface="+mn-ea"/>
              </a:rPr>
              <a:t>Mismatch</a:t>
            </a:r>
            <a:r>
              <a:rPr lang="zh-CN" sz="1400" b="1" dirty="0">
                <a:solidFill>
                  <a:srgbClr val="222A35"/>
                </a:solidFill>
                <a:latin typeface="宋体" pitchFamily="2" charset="-122"/>
                <a:ea typeface="宋体" pitchFamily="2" charset="-122"/>
                <a:sym typeface="+mn-ea"/>
              </a:rPr>
              <a:t>）</a:t>
            </a:r>
            <a:r>
              <a:rPr sz="1400" b="1" dirty="0">
                <a:solidFill>
                  <a:srgbClr val="222A35"/>
                </a:solidFill>
                <a:latin typeface="宋体" pitchFamily="2" charset="-122"/>
                <a:ea typeface="宋体" pitchFamily="2" charset="-122"/>
                <a:sym typeface="+mn-ea"/>
              </a:rPr>
              <a:t>：通过错配答案，检验模型是否能够在答案被扰动的情况下，依然依赖于任务的</a:t>
            </a:r>
            <a:r>
              <a:rPr sz="1400" b="1" dirty="0">
                <a:solidFill>
                  <a:srgbClr val="222A35"/>
                </a:solidFill>
                <a:latin typeface="宋体" pitchFamily="2" charset="-122"/>
                <a:ea typeface="宋体" pitchFamily="2" charset="-122"/>
                <a:sym typeface="+mn-ea"/>
              </a:rPr>
              <a:t>基本格式和结构进行推理。</a:t>
            </a:r>
            <a:r>
              <a:rPr lang="zh-CN" sz="1400" dirty="0">
                <a:solidFill>
                  <a:srgbClr val="222A35"/>
                </a:solidFill>
                <a:latin typeface="宋体" pitchFamily="2" charset="-122"/>
                <a:ea typeface="宋体" pitchFamily="2" charset="-122"/>
                <a:sym typeface="+mn-ea"/>
              </a:rPr>
              <a:t>其中示例中的答案被随机替换50%正确和50%不正确的答案</a:t>
            </a:r>
            <a:r>
              <a:rPr sz="1400" dirty="0">
                <a:solidFill>
                  <a:srgbClr val="222A35"/>
                </a:solidFill>
                <a:latin typeface="宋体" pitchFamily="2" charset="-122"/>
                <a:ea typeface="宋体" pitchFamily="2" charset="-122"/>
                <a:sym typeface="+mn-ea"/>
              </a:rPr>
              <a:t>。</a:t>
            </a:r>
            <a:endParaRPr sz="1400" dirty="0">
              <a:solidFill>
                <a:srgbClr val="222A35"/>
              </a:solidFill>
              <a:latin typeface="宋体" pitchFamily="2" charset="-122"/>
              <a:ea typeface="宋体" pitchFamily="2" charset="-122"/>
              <a:sym typeface="+mn-ea"/>
            </a:endParaRPr>
          </a:p>
          <a:p>
            <a:pPr lvl="1" indent="0" algn="l" fontAlgn="auto">
              <a:lnSpc>
                <a:spcPct val="150000"/>
              </a:lnSpc>
              <a:buFont typeface="Arial" panose="020B0704020202020204" pitchFamily="34" charset="0"/>
              <a:buNone/>
            </a:pPr>
            <a:r>
              <a:rPr sz="1400" b="1" dirty="0">
                <a:solidFill>
                  <a:srgbClr val="222A35"/>
                </a:solidFill>
                <a:latin typeface="宋体" pitchFamily="2" charset="-122"/>
                <a:ea typeface="宋体" pitchFamily="2" charset="-122"/>
                <a:sym typeface="+mn-ea"/>
              </a:rPr>
              <a:t>TL</a:t>
            </a:r>
            <a:r>
              <a:rPr sz="1400" b="1" dirty="0">
                <a:solidFill>
                  <a:srgbClr val="222A35"/>
                </a:solidFill>
                <a:latin typeface="宋体" pitchFamily="2" charset="-122"/>
                <a:ea typeface="宋体" pitchFamily="2" charset="-122"/>
                <a:sym typeface="+mn-ea"/>
              </a:rPr>
              <a:t>能力验证</a:t>
            </a:r>
            <a:r>
              <a:rPr lang="zh-CN" sz="1400" b="1" dirty="0">
                <a:solidFill>
                  <a:srgbClr val="222A35"/>
                </a:solidFill>
                <a:latin typeface="宋体" pitchFamily="2" charset="-122"/>
                <a:ea typeface="宋体" pitchFamily="2" charset="-122"/>
                <a:sym typeface="+mn-ea"/>
              </a:rPr>
              <a:t>（New-Mapping）</a:t>
            </a:r>
            <a:r>
              <a:rPr sz="1400" b="1" dirty="0">
                <a:solidFill>
                  <a:srgbClr val="222A35"/>
                </a:solidFill>
                <a:latin typeface="宋体" pitchFamily="2" charset="-122"/>
                <a:ea typeface="宋体" pitchFamily="2" charset="-122"/>
                <a:sym typeface="+mn-ea"/>
              </a:rPr>
              <a:t>：新映射实验测试模型是否能够适应和处理任务中的映射关系变化，并从中学习到正确的模式</a:t>
            </a:r>
            <a:r>
              <a:rPr lang="zh-CN" sz="1400" b="1" dirty="0">
                <a:solidFill>
                  <a:srgbClr val="222A35"/>
                </a:solidFill>
                <a:latin typeface="宋体" pitchFamily="2" charset="-122"/>
                <a:ea typeface="宋体" pitchFamily="2" charset="-122"/>
                <a:sym typeface="+mn-ea"/>
              </a:rPr>
              <a:t>。</a:t>
            </a:r>
            <a:r>
              <a:rPr sz="1400" dirty="0">
                <a:solidFill>
                  <a:srgbClr val="222A35"/>
                </a:solidFill>
                <a:latin typeface="宋体" pitchFamily="2" charset="-122"/>
                <a:ea typeface="宋体" pitchFamily="2" charset="-122"/>
                <a:sym typeface="+mn-ea"/>
              </a:rPr>
              <a:t>答案的映射关系被替换成其他词汇，比如将“是”和“否”替换成“</a:t>
            </a:r>
            <a:r>
              <a:rPr lang="zh-CN" sz="1400" dirty="0">
                <a:solidFill>
                  <a:srgbClr val="222A35"/>
                </a:solidFill>
                <a:latin typeface="宋体" pitchFamily="2" charset="-122"/>
                <a:ea typeface="宋体" pitchFamily="2" charset="-122"/>
                <a:sym typeface="+mn-ea"/>
              </a:rPr>
              <a:t>老虎</a:t>
            </a:r>
            <a:r>
              <a:rPr sz="1400" dirty="0">
                <a:solidFill>
                  <a:srgbClr val="222A35"/>
                </a:solidFill>
                <a:latin typeface="宋体" pitchFamily="2" charset="-122"/>
                <a:ea typeface="宋体" pitchFamily="2" charset="-122"/>
                <a:sym typeface="+mn-ea"/>
              </a:rPr>
              <a:t>”和“</a:t>
            </a:r>
            <a:r>
              <a:rPr lang="zh-CN" sz="1400" dirty="0">
                <a:solidFill>
                  <a:srgbClr val="222A35"/>
                </a:solidFill>
                <a:latin typeface="宋体" pitchFamily="2" charset="-122"/>
                <a:ea typeface="宋体" pitchFamily="2" charset="-122"/>
                <a:sym typeface="+mn-ea"/>
              </a:rPr>
              <a:t>狮子</a:t>
            </a:r>
            <a:r>
              <a:rPr sz="1400" dirty="0">
                <a:solidFill>
                  <a:srgbClr val="222A35"/>
                </a:solidFill>
                <a:latin typeface="宋体" pitchFamily="2" charset="-122"/>
                <a:ea typeface="宋体" pitchFamily="2" charset="-122"/>
                <a:sym typeface="+mn-ea"/>
              </a:rPr>
              <a:t>”或其他不相关的词汇。这种替换改变了答案的类型和类别。</a:t>
            </a:r>
            <a:endParaRPr sz="1400" dirty="0">
              <a:solidFill>
                <a:srgbClr val="222A35"/>
              </a:solidFill>
              <a:latin typeface="宋体" pitchFamily="2" charset="-122"/>
              <a:ea typeface="宋体" pitchFamily="2" charset="-122"/>
              <a:sym typeface="+mn-ea"/>
            </a:endParaRPr>
          </a:p>
          <a:p>
            <a:pPr lvl="1" indent="0" algn="l" fontAlgn="auto">
              <a:lnSpc>
                <a:spcPct val="150000"/>
              </a:lnSpc>
              <a:buFont typeface="Arial" panose="020B0704020202020204" pitchFamily="34" charset="0"/>
              <a:buNone/>
            </a:pPr>
            <a:r>
              <a:rPr sz="1400" b="1" dirty="0">
                <a:solidFill>
                  <a:srgbClr val="222A35"/>
                </a:solidFill>
                <a:latin typeface="宋体" pitchFamily="2" charset="-122"/>
                <a:ea typeface="宋体" pitchFamily="2" charset="-122"/>
                <a:sym typeface="+mn-ea"/>
              </a:rPr>
              <a:t>任务识别的准确性显著高于任务学习，并且与标准的ICL结果相当。</a:t>
            </a:r>
            <a:endParaRPr sz="1400" dirty="0">
              <a:solidFill>
                <a:srgbClr val="222A35"/>
              </a:solidFill>
              <a:latin typeface="宋体" pitchFamily="2" charset="-122"/>
              <a:ea typeface="宋体" pitchFamily="2" charset="-122"/>
              <a:sym typeface="+mn-ea"/>
            </a:endParaRPr>
          </a:p>
        </p:txBody>
      </p:sp>
      <p:pic>
        <p:nvPicPr>
          <p:cNvPr id="2" name="图片 1"/>
          <p:cNvPicPr>
            <a:picLocks noChangeAspect="1"/>
          </p:cNvPicPr>
          <p:nvPr>
            <p:custDataLst>
              <p:tags r:id="rId5"/>
            </p:custDataLst>
          </p:nvPr>
        </p:nvPicPr>
        <p:blipFill>
          <a:blip r:embed="rId6"/>
          <a:stretch>
            <a:fillRect/>
          </a:stretch>
        </p:blipFill>
        <p:spPr>
          <a:xfrm>
            <a:off x="448310" y="2440305"/>
            <a:ext cx="6018530" cy="4070350"/>
          </a:xfrm>
          <a:prstGeom prst="rect">
            <a:avLst/>
          </a:prstGeom>
        </p:spPr>
      </p:pic>
    </p:spTree>
    <p:custDataLst>
      <p:tags r:id="rId7"/>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08430"/>
            <a:ext cx="10953115" cy="1725930"/>
          </a:xfrm>
          <a:prstGeom prst="rect">
            <a:avLst/>
          </a:prstGeom>
          <a:noFill/>
        </p:spPr>
        <p:txBody>
          <a:bodyPr wrap="square" rtlCol="0">
            <a:noAutofit/>
          </a:bodyPr>
          <a:p>
            <a:pPr marL="0" lvl="1" indent="0"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结论</a:t>
            </a:r>
            <a:r>
              <a:rPr lang="en-US" altLang="zh-CN" b="1" dirty="0">
                <a:solidFill>
                  <a:srgbClr val="222A35"/>
                </a:solidFill>
                <a:latin typeface="宋体" pitchFamily="2" charset="-122"/>
                <a:ea typeface="宋体" pitchFamily="2" charset="-122"/>
                <a:cs typeface="宋体" pitchFamily="2" charset="-122"/>
                <a:sym typeface="+mn-ea"/>
              </a:rPr>
              <a:t>2</a:t>
            </a:r>
            <a:r>
              <a:rPr lang="zh-CN" altLang="en-US" b="1" dirty="0">
                <a:solidFill>
                  <a:srgbClr val="222A35"/>
                </a:solidFill>
                <a:latin typeface="宋体" pitchFamily="2" charset="-122"/>
                <a:ea typeface="宋体" pitchFamily="2" charset="-122"/>
                <a:cs typeface="宋体" pitchFamily="2" charset="-122"/>
                <a:sym typeface="+mn-ea"/>
              </a:rPr>
              <a:t>：模型会</a:t>
            </a:r>
            <a:r>
              <a:rPr lang="zh-CN" altLang="en-US" b="1" dirty="0">
                <a:solidFill>
                  <a:srgbClr val="222A35"/>
                </a:solidFill>
                <a:latin typeface="宋体" pitchFamily="2" charset="-122"/>
                <a:ea typeface="宋体" pitchFamily="2" charset="-122"/>
                <a:cs typeface="宋体" pitchFamily="2" charset="-122"/>
                <a:sym typeface="+mn-ea"/>
              </a:rPr>
              <a:t>产生捷径推理</a:t>
            </a:r>
            <a:endParaRPr lang="zh-CN" altLang="en-US" b="1" dirty="0">
              <a:solidFill>
                <a:srgbClr val="222A35"/>
              </a:solidFill>
              <a:latin typeface="宋体" pitchFamily="2" charset="-122"/>
              <a:ea typeface="宋体" pitchFamily="2" charset="-122"/>
              <a:cs typeface="宋体" pitchFamily="2" charset="-122"/>
              <a:sym typeface="+mn-ea"/>
            </a:endParaRPr>
          </a:p>
          <a:p>
            <a:pPr marL="0" lvl="1" indent="457200"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实验表明，类似的示范并不总是能改善结果，有时甚至会损害结果。本文</a:t>
            </a:r>
            <a:r>
              <a:rPr lang="zh-CN" altLang="en-US" dirty="0">
                <a:solidFill>
                  <a:srgbClr val="222A35"/>
                </a:solidFill>
                <a:latin typeface="宋体" pitchFamily="2" charset="-122"/>
                <a:ea typeface="宋体" pitchFamily="2" charset="-122"/>
                <a:cs typeface="宋体" pitchFamily="2" charset="-122"/>
                <a:sym typeface="+mn-ea"/>
              </a:rPr>
              <a:t>认为，当示例中的问题与查询问题相似时，OF经常会直接从相似问题的示例中复制答案，而不是使用视觉信息，从而形成了一种捷径。</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120"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3" name="图片 2"/>
          <p:cNvPicPr>
            <a:picLocks noChangeAspect="1"/>
          </p:cNvPicPr>
          <p:nvPr>
            <p:custDataLst>
              <p:tags r:id="rId4"/>
            </p:custDataLst>
          </p:nvPr>
        </p:nvPicPr>
        <p:blipFill>
          <a:blip r:embed="rId5"/>
          <a:srcRect l="25415" r="50532" b="52822"/>
          <a:stretch>
            <a:fillRect/>
          </a:stretch>
        </p:blipFill>
        <p:spPr>
          <a:xfrm>
            <a:off x="7469505" y="2729865"/>
            <a:ext cx="3852545" cy="2231390"/>
          </a:xfrm>
          <a:prstGeom prst="rect">
            <a:avLst/>
          </a:prstGeom>
        </p:spPr>
      </p:pic>
      <p:pic>
        <p:nvPicPr>
          <p:cNvPr id="4" name="图片 3"/>
          <p:cNvPicPr>
            <a:picLocks noChangeAspect="1"/>
          </p:cNvPicPr>
          <p:nvPr>
            <p:custDataLst>
              <p:tags r:id="rId6"/>
            </p:custDataLst>
          </p:nvPr>
        </p:nvPicPr>
        <p:blipFill>
          <a:blip r:embed="rId7"/>
          <a:srcRect l="50911" t="3774" b="60389"/>
          <a:stretch>
            <a:fillRect/>
          </a:stretch>
        </p:blipFill>
        <p:spPr>
          <a:xfrm>
            <a:off x="655955" y="3236595"/>
            <a:ext cx="6407150" cy="1582420"/>
          </a:xfrm>
          <a:prstGeom prst="rect">
            <a:avLst/>
          </a:prstGeom>
        </p:spPr>
      </p:pic>
      <p:pic>
        <p:nvPicPr>
          <p:cNvPr id="8" name="图片 7"/>
          <p:cNvPicPr>
            <a:picLocks noChangeAspect="1"/>
          </p:cNvPicPr>
          <p:nvPr>
            <p:custDataLst>
              <p:tags r:id="rId8"/>
            </p:custDataLst>
          </p:nvPr>
        </p:nvPicPr>
        <p:blipFill>
          <a:blip r:embed="rId7"/>
          <a:srcRect l="1875" t="2165" r="63894" b="90445"/>
          <a:stretch>
            <a:fillRect/>
          </a:stretch>
        </p:blipFill>
        <p:spPr>
          <a:xfrm>
            <a:off x="701675" y="3166110"/>
            <a:ext cx="4222750" cy="308610"/>
          </a:xfrm>
          <a:prstGeom prst="rect">
            <a:avLst/>
          </a:prstGeom>
        </p:spPr>
      </p:pic>
      <p:sp>
        <p:nvSpPr>
          <p:cNvPr id="9" name="文本框 8"/>
          <p:cNvSpPr txBox="1"/>
          <p:nvPr>
            <p:custDataLst>
              <p:tags r:id="rId9"/>
            </p:custDataLst>
          </p:nvPr>
        </p:nvSpPr>
        <p:spPr>
          <a:xfrm>
            <a:off x="469265" y="4855210"/>
            <a:ext cx="10953115" cy="1558290"/>
          </a:xfrm>
          <a:prstGeom prst="rect">
            <a:avLst/>
          </a:prstGeom>
          <a:noFill/>
        </p:spPr>
        <p:txBody>
          <a:bodyPr wrap="square" rtlCol="0">
            <a:noAutofit/>
          </a:bodyPr>
          <a:p>
            <a:pPr marL="0" lvl="1" indent="0" fontAlgn="auto">
              <a:lnSpc>
                <a:spcPct val="150000"/>
              </a:lnSpc>
              <a:buFont typeface="Arial" panose="020B0704020202020204" pitchFamily="34" charset="0"/>
              <a:buNone/>
            </a:pPr>
            <a:r>
              <a:rPr lang="en-US" sz="1600">
                <a:latin typeface="宋体" pitchFamily="2" charset="-122"/>
                <a:ea typeface="宋体" pitchFamily="2" charset="-122"/>
                <a:cs typeface="宋体" pitchFamily="2" charset="-122"/>
                <a:sym typeface="+mn-ea"/>
              </a:rPr>
              <a:t>1</a:t>
            </a:r>
            <a:r>
              <a:rPr lang="zh-CN" altLang="en-US" sz="1600">
                <a:latin typeface="宋体" pitchFamily="2" charset="-122"/>
                <a:ea typeface="宋体" pitchFamily="2" charset="-122"/>
                <a:cs typeface="宋体" pitchFamily="2" charset="-122"/>
                <a:sym typeface="+mn-ea"/>
              </a:rPr>
              <a:t>、</a:t>
            </a:r>
            <a:r>
              <a:rPr sz="1600">
                <a:latin typeface="宋体" pitchFamily="2" charset="-122"/>
                <a:ea typeface="宋体" pitchFamily="2" charset="-122"/>
                <a:cs typeface="宋体" pitchFamily="2" charset="-122"/>
                <a:sym typeface="+mn-ea"/>
              </a:rPr>
              <a:t>在VQAv2上，使用相似问题（SQ）的示范表现不如随机采样的示范（RS）</a:t>
            </a:r>
            <a:endParaRPr sz="1600">
              <a:latin typeface="宋体" pitchFamily="2" charset="-122"/>
              <a:ea typeface="宋体" pitchFamily="2" charset="-122"/>
              <a:cs typeface="宋体" pitchFamily="2" charset="-122"/>
              <a:sym typeface="+mn-ea"/>
            </a:endParaRPr>
          </a:p>
          <a:p>
            <a:pPr marL="0" lvl="1" indent="0" fontAlgn="auto">
              <a:lnSpc>
                <a:spcPct val="150000"/>
              </a:lnSpc>
              <a:buFont typeface="Arial" panose="020B0704020202020204" pitchFamily="34" charset="0"/>
              <a:buNone/>
            </a:pPr>
            <a:r>
              <a:rPr lang="en-US" altLang="zh-CN" sz="1600" dirty="0">
                <a:solidFill>
                  <a:srgbClr val="222A35"/>
                </a:solidFill>
                <a:latin typeface="宋体" pitchFamily="2" charset="-122"/>
                <a:ea typeface="宋体" pitchFamily="2" charset="-122"/>
                <a:cs typeface="宋体" pitchFamily="2" charset="-122"/>
                <a:sym typeface="+mn-ea"/>
              </a:rPr>
              <a:t>2</a:t>
            </a:r>
            <a:r>
              <a:rPr lang="zh-CN" altLang="en-US" sz="1600" dirty="0">
                <a:solidFill>
                  <a:srgbClr val="222A35"/>
                </a:solidFill>
                <a:latin typeface="宋体" pitchFamily="2" charset="-122"/>
                <a:ea typeface="宋体" pitchFamily="2" charset="-122"/>
                <a:cs typeface="宋体" pitchFamily="2" charset="-122"/>
                <a:sym typeface="+mn-ea"/>
              </a:rPr>
              <a:t>、如</a:t>
            </a:r>
            <a:r>
              <a:rPr sz="1600">
                <a:latin typeface="宋体" pitchFamily="2" charset="-122"/>
                <a:ea typeface="宋体" pitchFamily="2" charset="-122"/>
                <a:cs typeface="宋体" pitchFamily="2" charset="-122"/>
                <a:sym typeface="+mn-ea"/>
              </a:rPr>
              <a:t>图，当被问及床单图案时，SQ错误地返回了示例中与查询问题相似的问题的答案“鳄鱼和熊”，尽管它与查询图像不匹配。</a:t>
            </a:r>
            <a:endParaRPr sz="1600">
              <a:latin typeface="宋体" pitchFamily="2" charset="-122"/>
              <a:ea typeface="宋体" pitchFamily="2" charset="-122"/>
              <a:cs typeface="宋体" pitchFamily="2" charset="-122"/>
              <a:sym typeface="+mn-ea"/>
            </a:endParaRPr>
          </a:p>
          <a:p>
            <a:pPr marL="0" lvl="1" indent="0" fontAlgn="auto">
              <a:lnSpc>
                <a:spcPct val="150000"/>
              </a:lnSpc>
              <a:buFont typeface="Arial" panose="020B0704020202020204" pitchFamily="34" charset="0"/>
              <a:buNone/>
            </a:pPr>
            <a:r>
              <a:rPr lang="zh-CN" altLang="en-US" sz="1600" dirty="0">
                <a:solidFill>
                  <a:srgbClr val="222A35"/>
                </a:solidFill>
                <a:latin typeface="宋体" pitchFamily="2" charset="-122"/>
                <a:ea typeface="宋体" pitchFamily="2" charset="-122"/>
                <a:cs typeface="宋体" pitchFamily="2" charset="-122"/>
                <a:sym typeface="+mn-ea"/>
              </a:rPr>
              <a:t>这种捷径效应在NLP和图像标注中普遍存在，其影响超出了LLMs和LVLMs的各种任务。</a:t>
            </a:r>
            <a:endParaRPr lang="zh-CN" altLang="en-US" sz="1600" dirty="0">
              <a:solidFill>
                <a:srgbClr val="222A35"/>
              </a:solidFill>
              <a:latin typeface="宋体" pitchFamily="2" charset="-122"/>
              <a:ea typeface="宋体" pitchFamily="2" charset="-122"/>
              <a:cs typeface="宋体" pitchFamily="2" charset="-122"/>
              <a:sym typeface="+mn-ea"/>
            </a:endParaRPr>
          </a:p>
          <a:p>
            <a:pPr marL="0" lvl="1" indent="0" fontAlgn="auto">
              <a:lnSpc>
                <a:spcPct val="150000"/>
              </a:lnSpc>
              <a:buFont typeface="Arial" panose="020B0704020202020204" pitchFamily="34" charset="0"/>
              <a:buNone/>
            </a:pPr>
            <a:r>
              <a:rPr lang="zh-CN" altLang="en-US" sz="1600" dirty="0">
                <a:solidFill>
                  <a:srgbClr val="222A35"/>
                </a:solidFill>
                <a:latin typeface="宋体" pitchFamily="2" charset="-122"/>
                <a:ea typeface="宋体" pitchFamily="2" charset="-122"/>
                <a:cs typeface="宋体" pitchFamily="2" charset="-122"/>
                <a:sym typeface="+mn-ea"/>
              </a:rPr>
              <a:t>一个可能的原因是这些模型的任务学习能力有限，受到偏见的影响，而不是从示例中真正学习。</a:t>
            </a:r>
            <a:endParaRPr lang="zh-CN" altLang="en-US" sz="1600" dirty="0">
              <a:solidFill>
                <a:srgbClr val="222A35"/>
              </a:solidFill>
              <a:latin typeface="宋体" pitchFamily="2" charset="-122"/>
              <a:ea typeface="宋体" pitchFamily="2" charset="-122"/>
              <a:cs typeface="宋体" pitchFamily="2" charset="-122"/>
              <a:sym typeface="+mn-ea"/>
            </a:endParaRPr>
          </a:p>
        </p:txBody>
      </p:sp>
    </p:spTree>
    <p:custDataLst>
      <p:tags r:id="rId10"/>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08430"/>
            <a:ext cx="11216640" cy="1915795"/>
          </a:xfrm>
          <a:prstGeom prst="rect">
            <a:avLst/>
          </a:prstGeom>
          <a:noFill/>
        </p:spPr>
        <p:txBody>
          <a:bodyPr wrap="square" rtlCol="0">
            <a:noAutofit/>
          </a:bodyPr>
          <a:p>
            <a:pPr marL="285750" indent="-285750" fontAlgn="auto">
              <a:lnSpc>
                <a:spcPct val="150000"/>
              </a:lnSpc>
              <a:buFont typeface="Wingdings" panose="05000000000000000000" charset="0"/>
              <a:buChar char=""/>
            </a:pPr>
            <a:r>
              <a:rPr lang="zh-CN" altLang="en-US" b="1" dirty="0">
                <a:solidFill>
                  <a:srgbClr val="222A35"/>
                </a:solidFill>
                <a:latin typeface="宋体" pitchFamily="2" charset="-122"/>
                <a:ea typeface="宋体" pitchFamily="2" charset="-122"/>
                <a:cs typeface="宋体" pitchFamily="2" charset="-122"/>
                <a:sym typeface="+mn-ea"/>
              </a:rPr>
              <a:t>实验结果和分析</a:t>
            </a:r>
            <a:r>
              <a:rPr lang="zh-CN" altLang="en-US" b="1" dirty="0">
                <a:solidFill>
                  <a:srgbClr val="222A35"/>
                </a:solidFill>
                <a:latin typeface="宋体" pitchFamily="2" charset="-122"/>
                <a:ea typeface="宋体" pitchFamily="2" charset="-122"/>
                <a:cs typeface="宋体" pitchFamily="2" charset="-122"/>
                <a:sym typeface="+mn-ea"/>
              </a:rPr>
              <a:t>：</a:t>
            </a:r>
            <a:endParaRPr lang="zh-CN" altLang="en-US" b="1" dirty="0">
              <a:solidFill>
                <a:srgbClr val="222A35"/>
              </a:solidFill>
              <a:latin typeface="宋体" pitchFamily="2" charset="-122"/>
              <a:ea typeface="宋体" pitchFamily="2" charset="-122"/>
              <a:cs typeface="宋体" pitchFamily="2" charset="-122"/>
              <a:sym typeface="+mn-ea"/>
            </a:endParaRPr>
          </a:p>
          <a:p>
            <a:pPr marL="385445" lvl="1" indent="0" fontAlgn="auto">
              <a:lnSpc>
                <a:spcPct val="150000"/>
              </a:lnSpc>
              <a:buFont typeface="Arial" panose="020B0704020202020204" pitchFamily="34" charset="0"/>
              <a:buNone/>
            </a:pPr>
            <a:r>
              <a:rPr lang="zh-CN" altLang="en-US" sz="1600" b="1" dirty="0">
                <a:solidFill>
                  <a:srgbClr val="222A35"/>
                </a:solidFill>
                <a:latin typeface="宋体" pitchFamily="2" charset="-122"/>
                <a:ea typeface="宋体" pitchFamily="2" charset="-122"/>
                <a:cs typeface="宋体" pitchFamily="2" charset="-122"/>
                <a:sym typeface="+mn-ea"/>
              </a:rPr>
              <a:t>结论</a:t>
            </a:r>
            <a:r>
              <a:rPr lang="en-US" altLang="zh-CN" sz="1600" b="1" dirty="0">
                <a:solidFill>
                  <a:srgbClr val="222A35"/>
                </a:solidFill>
                <a:latin typeface="宋体" pitchFamily="2" charset="-122"/>
                <a:ea typeface="宋体" pitchFamily="2" charset="-122"/>
                <a:cs typeface="宋体" pitchFamily="2" charset="-122"/>
                <a:sym typeface="+mn-ea"/>
              </a:rPr>
              <a:t>3</a:t>
            </a:r>
            <a:r>
              <a:rPr lang="zh-CN" altLang="en-US" sz="1600" b="1" dirty="0">
                <a:solidFill>
                  <a:srgbClr val="222A35"/>
                </a:solidFill>
                <a:latin typeface="宋体" pitchFamily="2" charset="-122"/>
                <a:ea typeface="宋体" pitchFamily="2" charset="-122"/>
                <a:cs typeface="宋体" pitchFamily="2" charset="-122"/>
                <a:sym typeface="+mn-ea"/>
              </a:rPr>
              <a:t>：图像和语言解码器不完全兼容。</a:t>
            </a:r>
            <a:endParaRPr lang="zh-CN" altLang="en-US" sz="1600" b="1" dirty="0">
              <a:solidFill>
                <a:srgbClr val="222A35"/>
              </a:solidFill>
              <a:latin typeface="宋体" pitchFamily="2" charset="-122"/>
              <a:ea typeface="宋体" pitchFamily="2" charset="-122"/>
              <a:cs typeface="宋体" pitchFamily="2" charset="-122"/>
              <a:sym typeface="+mn-ea"/>
            </a:endParaRPr>
          </a:p>
          <a:p>
            <a:pPr marL="360045" lvl="1" indent="0" fontAlgn="auto">
              <a:lnSpc>
                <a:spcPct val="150000"/>
              </a:lnSpc>
              <a:buFont typeface="Arial" panose="020B0704020202020204" pitchFamily="34" charset="0"/>
              <a:buNone/>
            </a:pPr>
            <a:r>
              <a:rPr lang="zh-CN" altLang="en-US" sz="1600" b="1" dirty="0">
                <a:solidFill>
                  <a:srgbClr val="222A35"/>
                </a:solidFill>
                <a:latin typeface="宋体" pitchFamily="2" charset="-122"/>
                <a:ea typeface="宋体" pitchFamily="2" charset="-122"/>
                <a:cs typeface="宋体" pitchFamily="2" charset="-122"/>
                <a:sym typeface="+mn-ea"/>
              </a:rPr>
              <a:t>从两个方面进行证明：</a:t>
            </a:r>
            <a:endParaRPr lang="zh-CN" altLang="en-US" sz="1600" b="1" dirty="0">
              <a:solidFill>
                <a:srgbClr val="222A35"/>
              </a:solidFill>
              <a:latin typeface="宋体" pitchFamily="2" charset="-122"/>
              <a:ea typeface="宋体" pitchFamily="2" charset="-122"/>
              <a:cs typeface="宋体" pitchFamily="2" charset="-122"/>
              <a:sym typeface="+mn-ea"/>
            </a:endParaRPr>
          </a:p>
          <a:p>
            <a:pPr marL="360045" lvl="1" indent="0" fontAlgn="auto">
              <a:lnSpc>
                <a:spcPct val="150000"/>
              </a:lnSpc>
              <a:buFont typeface="Arial" panose="020B0704020202020204" pitchFamily="34" charset="0"/>
              <a:buNone/>
            </a:pPr>
            <a:r>
              <a:rPr lang="en-US" altLang="zh-CN" sz="1600" b="1" dirty="0">
                <a:solidFill>
                  <a:srgbClr val="222A35"/>
                </a:solidFill>
                <a:latin typeface="宋体" pitchFamily="2" charset="-122"/>
                <a:ea typeface="宋体" pitchFamily="2" charset="-122"/>
                <a:cs typeface="宋体" pitchFamily="2" charset="-122"/>
                <a:sym typeface="+mn-ea"/>
              </a:rPr>
              <a:t>1)</a:t>
            </a:r>
            <a:r>
              <a:rPr lang="zh-CN" altLang="en-US" sz="1600" b="1" dirty="0">
                <a:solidFill>
                  <a:srgbClr val="222A35"/>
                </a:solidFill>
                <a:latin typeface="宋体" pitchFamily="2" charset="-122"/>
                <a:ea typeface="宋体" pitchFamily="2" charset="-122"/>
                <a:cs typeface="宋体" pitchFamily="2" charset="-122"/>
                <a:sym typeface="+mn-ea"/>
              </a:rPr>
              <a:t>OF对文本质量表现出高度敏感，文本输入质量下降会导致性能显著下降。</a:t>
            </a:r>
            <a:endParaRPr lang="zh-CN" altLang="en-US" sz="1600" b="1" dirty="0">
              <a:solidFill>
                <a:srgbClr val="222A35"/>
              </a:solidFill>
              <a:latin typeface="宋体" pitchFamily="2" charset="-122"/>
              <a:ea typeface="宋体" pitchFamily="2" charset="-122"/>
              <a:cs typeface="宋体" pitchFamily="2" charset="-122"/>
              <a:sym typeface="+mn-ea"/>
            </a:endParaRPr>
          </a:p>
          <a:p>
            <a:pPr marL="360045" lvl="1" indent="0" fontAlgn="auto">
              <a:lnSpc>
                <a:spcPct val="150000"/>
              </a:lnSpc>
              <a:buFont typeface="Arial" panose="020B0704020202020204" pitchFamily="34" charset="0"/>
              <a:buNone/>
            </a:pPr>
            <a:r>
              <a:rPr lang="zh-CN" altLang="en-US" sz="1400" dirty="0">
                <a:solidFill>
                  <a:srgbClr val="222A35"/>
                </a:solidFill>
                <a:latin typeface="宋体" pitchFamily="2" charset="-122"/>
                <a:ea typeface="宋体" pitchFamily="2" charset="-122"/>
                <a:cs typeface="宋体" pitchFamily="2" charset="-122"/>
                <a:sym typeface="+mn-ea"/>
              </a:rPr>
              <a:t>从图6中可以看到，</a:t>
            </a:r>
            <a:r>
              <a:rPr lang="zh-CN" altLang="en-US" sz="1400" b="1" dirty="0">
                <a:solidFill>
                  <a:srgbClr val="222A35"/>
                </a:solidFill>
                <a:latin typeface="宋体" pitchFamily="2" charset="-122"/>
                <a:ea typeface="宋体" pitchFamily="2" charset="-122"/>
                <a:cs typeface="宋体" pitchFamily="2" charset="-122"/>
                <a:sym typeface="+mn-ea"/>
              </a:rPr>
              <a:t>用噪声文本替换文本比用模糊图像替换图像导致了更大的性能下降。</a:t>
            </a:r>
            <a:r>
              <a:rPr lang="zh-CN" altLang="en-US" sz="1400" dirty="0">
                <a:solidFill>
                  <a:srgbClr val="222A35"/>
                </a:solidFill>
                <a:latin typeface="宋体" pitchFamily="2" charset="-122"/>
                <a:ea typeface="宋体" pitchFamily="2" charset="-122"/>
                <a:cs typeface="宋体" pitchFamily="2" charset="-122"/>
                <a:sym typeface="+mn-ea"/>
              </a:rPr>
              <a:t>这些发现验证了语言任务识别比视觉任务识别更重要，可能是由于在OF中语言模块相比视觉模块具有更强的能力和规模</a:t>
            </a:r>
            <a:endParaRPr lang="zh-CN" altLang="en-US" sz="1400"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120"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2" name="图片 1"/>
          <p:cNvPicPr>
            <a:picLocks noChangeAspect="1"/>
          </p:cNvPicPr>
          <p:nvPr/>
        </p:nvPicPr>
        <p:blipFill>
          <a:blip r:embed="rId4"/>
          <a:stretch>
            <a:fillRect/>
          </a:stretch>
        </p:blipFill>
        <p:spPr>
          <a:xfrm>
            <a:off x="6615430" y="3689350"/>
            <a:ext cx="4892675" cy="2465705"/>
          </a:xfrm>
          <a:prstGeom prst="rect">
            <a:avLst/>
          </a:prstGeom>
        </p:spPr>
      </p:pic>
      <p:sp>
        <p:nvSpPr>
          <p:cNvPr id="4" name="文本框 3"/>
          <p:cNvSpPr txBox="1"/>
          <p:nvPr/>
        </p:nvSpPr>
        <p:spPr>
          <a:xfrm>
            <a:off x="450850" y="3745865"/>
            <a:ext cx="5952490" cy="2526665"/>
          </a:xfrm>
          <a:prstGeom prst="rect">
            <a:avLst/>
          </a:prstGeom>
          <a:noFill/>
        </p:spPr>
        <p:txBody>
          <a:bodyPr wrap="square" rtlCol="0" anchor="t">
            <a:noAutofit/>
          </a:bodyPr>
          <a:p>
            <a:pPr lvl="1" indent="0" fontAlgn="auto">
              <a:lnSpc>
                <a:spcPct val="150000"/>
              </a:lnSpc>
              <a:buFont typeface="Arial" panose="020B0704020202020204" pitchFamily="34" charset="0"/>
              <a:buNone/>
            </a:pPr>
            <a:r>
              <a:rPr lang="en-US" altLang="zh-CN" sz="1600" b="1" dirty="0">
                <a:solidFill>
                  <a:srgbClr val="222A35"/>
                </a:solidFill>
                <a:latin typeface="宋体" pitchFamily="2" charset="-122"/>
                <a:ea typeface="宋体" pitchFamily="2" charset="-122"/>
                <a:cs typeface="宋体" pitchFamily="2" charset="-122"/>
                <a:sym typeface="+mn-ea"/>
              </a:rPr>
              <a:t>2)</a:t>
            </a:r>
            <a:r>
              <a:rPr lang="zh-CN" altLang="en-US" sz="1600" b="1" dirty="0">
                <a:solidFill>
                  <a:srgbClr val="222A35"/>
                </a:solidFill>
                <a:latin typeface="宋体" pitchFamily="2" charset="-122"/>
                <a:ea typeface="宋体" pitchFamily="2" charset="-122"/>
                <a:cs typeface="宋体" pitchFamily="2" charset="-122"/>
                <a:sym typeface="+mn-ea"/>
              </a:rPr>
              <a:t>本文发现一些在解决问答（QA）问题时有效的策略在Open-Flamingo（OF）中失去了效果。</a:t>
            </a:r>
            <a:endParaRPr lang="zh-CN" altLang="en-US" sz="1600"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zh-CN" altLang="en-US" sz="1400" dirty="0">
                <a:solidFill>
                  <a:srgbClr val="222A35"/>
                </a:solidFill>
                <a:latin typeface="宋体" pitchFamily="2" charset="-122"/>
                <a:ea typeface="宋体" pitchFamily="2" charset="-122"/>
                <a:cs typeface="宋体" pitchFamily="2" charset="-122"/>
                <a:sym typeface="+mn-ea"/>
              </a:rPr>
              <a:t>例如，</a:t>
            </a:r>
            <a:r>
              <a:rPr lang="zh-CN" altLang="en-US" sz="1400" b="1" dirty="0">
                <a:solidFill>
                  <a:srgbClr val="222A35"/>
                </a:solidFill>
                <a:latin typeface="宋体" pitchFamily="2" charset="-122"/>
                <a:ea typeface="宋体" pitchFamily="2" charset="-122"/>
                <a:cs typeface="宋体" pitchFamily="2" charset="-122"/>
                <a:sym typeface="+mn-ea"/>
              </a:rPr>
              <a:t>将问答对重新表述为陈述句以更好地适应预训练语言模型，以及改变示范的顺序</a:t>
            </a:r>
            <a:r>
              <a:rPr lang="zh-CN" altLang="en-US" sz="1400" dirty="0">
                <a:solidFill>
                  <a:srgbClr val="222A35"/>
                </a:solidFill>
                <a:latin typeface="宋体" pitchFamily="2" charset="-122"/>
                <a:ea typeface="宋体" pitchFamily="2" charset="-122"/>
                <a:cs typeface="宋体" pitchFamily="2" charset="-122"/>
                <a:sym typeface="+mn-ea"/>
              </a:rPr>
              <a:t>，这些在NLP中已知可以提高性能的策略，在LVLM中并未产生相同的效果。</a:t>
            </a:r>
            <a:endParaRPr lang="zh-CN" altLang="en-US" sz="1400"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zh-CN" altLang="en-US" sz="1400" b="1" dirty="0">
                <a:solidFill>
                  <a:srgbClr val="222A35"/>
                </a:solidFill>
                <a:latin typeface="宋体" pitchFamily="2" charset="-122"/>
                <a:ea typeface="宋体" pitchFamily="2" charset="-122"/>
                <a:cs typeface="宋体" pitchFamily="2" charset="-122"/>
                <a:sym typeface="+mn-ea"/>
              </a:rPr>
              <a:t>文章认为主要原因是视觉和语言模块没有很好地对齐，即在视觉语言对齐微调后，原始LLM的语言推理能力并没有完全继承到VLM中。</a:t>
            </a:r>
            <a:endParaRPr lang="zh-CN" altLang="en-US" sz="1400" b="1" dirty="0">
              <a:solidFill>
                <a:srgbClr val="222A35"/>
              </a:solidFill>
              <a:latin typeface="宋体" pitchFamily="2" charset="-122"/>
              <a:ea typeface="宋体" pitchFamily="2" charset="-122"/>
              <a:cs typeface="宋体" pitchFamily="2" charset="-122"/>
              <a:sym typeface="+mn-ea"/>
            </a:endParaRPr>
          </a:p>
        </p:txBody>
      </p:sp>
    </p:spTree>
    <p:custDataLst>
      <p:tags r:id="rId5"/>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93520"/>
            <a:ext cx="10838180" cy="4744720"/>
          </a:xfrm>
          <a:prstGeom prst="rect">
            <a:avLst/>
          </a:prstGeom>
          <a:noFill/>
        </p:spPr>
        <p:txBody>
          <a:bodyPr wrap="square" rtlCol="0">
            <a:noAutofit/>
          </a:bodyPr>
          <a:p>
            <a:pPr marL="285750" indent="-285750" fontAlgn="auto">
              <a:lnSpc>
                <a:spcPct val="150000"/>
              </a:lnSpc>
              <a:buFont typeface="Wingdings" panose="05000000000000000000" charset="0"/>
              <a:buChar char=""/>
            </a:pPr>
            <a:r>
              <a:rPr lang="zh-CN" altLang="en-US" b="1" dirty="0">
                <a:solidFill>
                  <a:srgbClr val="222A35"/>
                </a:solidFill>
                <a:latin typeface="宋体" pitchFamily="2" charset="-122"/>
                <a:ea typeface="宋体" pitchFamily="2" charset="-122"/>
                <a:cs typeface="宋体" pitchFamily="2" charset="-122"/>
                <a:sym typeface="+mn-ea"/>
              </a:rPr>
              <a:t>实验结果和分析</a:t>
            </a:r>
            <a:r>
              <a:rPr lang="zh-CN" altLang="en-US" b="1" dirty="0">
                <a:solidFill>
                  <a:srgbClr val="222A35"/>
                </a:solidFill>
                <a:latin typeface="宋体" pitchFamily="2" charset="-122"/>
                <a:ea typeface="宋体" pitchFamily="2" charset="-122"/>
                <a:cs typeface="宋体" pitchFamily="2" charset="-122"/>
                <a:sym typeface="+mn-ea"/>
              </a:rPr>
              <a:t>：</a:t>
            </a:r>
            <a:endParaRPr lang="zh-CN" altLang="en-US"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mj-lt"/>
              <a:buNone/>
            </a:pPr>
            <a:r>
              <a:rPr lang="en-US" altLang="zh-CN" b="1" dirty="0">
                <a:solidFill>
                  <a:srgbClr val="222A35"/>
                </a:solidFill>
                <a:latin typeface="宋体" pitchFamily="2" charset="-122"/>
                <a:ea typeface="宋体" pitchFamily="2" charset="-122"/>
                <a:cs typeface="宋体" pitchFamily="2" charset="-122"/>
                <a:sym typeface="+mn-ea"/>
              </a:rPr>
              <a:t>2. </a:t>
            </a:r>
            <a:r>
              <a:rPr lang="zh-CN" altLang="en-US" b="1" dirty="0">
                <a:solidFill>
                  <a:srgbClr val="222A35"/>
                </a:solidFill>
                <a:latin typeface="宋体" pitchFamily="2" charset="-122"/>
                <a:ea typeface="宋体" pitchFamily="2" charset="-122"/>
                <a:cs typeface="宋体" pitchFamily="2" charset="-122"/>
                <a:sym typeface="+mn-ea"/>
              </a:rPr>
              <a:t>配置策略用</a:t>
            </a:r>
            <a:r>
              <a:rPr lang="zh-CN" altLang="en-US" b="1" dirty="0">
                <a:solidFill>
                  <a:srgbClr val="222A35"/>
                </a:solidFill>
                <a:latin typeface="宋体" pitchFamily="2" charset="-122"/>
                <a:ea typeface="宋体" pitchFamily="2" charset="-122"/>
                <a:cs typeface="宋体" pitchFamily="2" charset="-122"/>
                <a:sym typeface="+mn-ea"/>
              </a:rPr>
              <a:t>于缓解局限性，从而提升性能</a:t>
            </a:r>
            <a:endParaRPr lang="zh-CN" altLang="en-US"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zh-CN" altLang="en-US" dirty="0">
                <a:solidFill>
                  <a:srgbClr val="222A35"/>
                </a:solidFill>
                <a:latin typeface="宋体" pitchFamily="2" charset="-122"/>
                <a:ea typeface="宋体" pitchFamily="2" charset="-122"/>
                <a:cs typeface="宋体" pitchFamily="2" charset="-122"/>
                <a:sym typeface="+mn-ea"/>
              </a:rPr>
              <a:t>虽然OF是用于ICL的SOTA LVLM之一，但观察到它有三个主要的局限性:TL能力弱、捷径效应和不完全兼容的视觉语言模块。然而，本文实验表明同时使用包含</a:t>
            </a:r>
            <a:r>
              <a:rPr lang="zh-CN" altLang="en-US" b="1" dirty="0">
                <a:solidFill>
                  <a:srgbClr val="222A35"/>
                </a:solidFill>
                <a:latin typeface="宋体" pitchFamily="2" charset="-122"/>
                <a:ea typeface="宋体" pitchFamily="2" charset="-122"/>
                <a:cs typeface="宋体" pitchFamily="2" charset="-122"/>
                <a:sym typeface="+mn-ea"/>
              </a:rPr>
              <a:t>类似图像和问题的示例</a:t>
            </a:r>
            <a:r>
              <a:rPr lang="zh-CN" altLang="en-US" dirty="0">
                <a:solidFill>
                  <a:srgbClr val="222A35"/>
                </a:solidFill>
                <a:latin typeface="宋体" pitchFamily="2" charset="-122"/>
                <a:ea typeface="宋体" pitchFamily="2" charset="-122"/>
                <a:cs typeface="宋体" pitchFamily="2" charset="-122"/>
                <a:sym typeface="+mn-ea"/>
              </a:rPr>
              <a:t>可以提高性能。</a:t>
            </a:r>
            <a:endParaRPr lang="zh-CN" altLang="en-US" dirty="0">
              <a:solidFill>
                <a:srgbClr val="222A35"/>
              </a:solidFill>
              <a:latin typeface="宋体" pitchFamily="2" charset="-122"/>
              <a:ea typeface="宋体" pitchFamily="2" charset="-122"/>
              <a:cs typeface="宋体" pitchFamily="2" charset="-122"/>
              <a:sym typeface="+mn-ea"/>
            </a:endParaRPr>
          </a:p>
          <a:p>
            <a:pPr marL="800100" lvl="1" indent="-342900" fontAlgn="auto">
              <a:lnSpc>
                <a:spcPct val="150000"/>
              </a:lnSpc>
              <a:buFont typeface="+mj-lt"/>
              <a:buAutoNum type="alphaLcParenR"/>
            </a:pPr>
            <a:r>
              <a:rPr lang="zh-CN" altLang="en-US" dirty="0">
                <a:solidFill>
                  <a:srgbClr val="222A35"/>
                </a:solidFill>
                <a:latin typeface="宋体" pitchFamily="2" charset="-122"/>
                <a:ea typeface="宋体" pitchFamily="2" charset="-122"/>
                <a:cs typeface="宋体" pitchFamily="2" charset="-122"/>
                <a:sym typeface="+mn-ea"/>
              </a:rPr>
              <a:t>使用</a:t>
            </a:r>
            <a:r>
              <a:rPr lang="zh-CN" altLang="en-US" b="1" dirty="0">
                <a:solidFill>
                  <a:srgbClr val="222A35"/>
                </a:solidFill>
                <a:latin typeface="宋体" pitchFamily="2" charset="-122"/>
                <a:ea typeface="宋体" pitchFamily="2" charset="-122"/>
                <a:cs typeface="宋体" pitchFamily="2" charset="-122"/>
                <a:sym typeface="+mn-ea"/>
              </a:rPr>
              <a:t>类似图像(SI)的示例</a:t>
            </a:r>
            <a:r>
              <a:rPr lang="zh-CN" altLang="en-US" dirty="0">
                <a:solidFill>
                  <a:srgbClr val="222A35"/>
                </a:solidFill>
                <a:latin typeface="宋体" pitchFamily="2" charset="-122"/>
                <a:ea typeface="宋体" pitchFamily="2" charset="-122"/>
                <a:cs typeface="宋体" pitchFamily="2" charset="-122"/>
                <a:sym typeface="+mn-ea"/>
              </a:rPr>
              <a:t>持续提高LVLM性能；SQ方法也带来了改进。</a:t>
            </a:r>
            <a:endParaRPr lang="zh-CN" altLang="en-US" dirty="0">
              <a:solidFill>
                <a:srgbClr val="222A35"/>
              </a:solidFill>
              <a:latin typeface="宋体" pitchFamily="2" charset="-122"/>
              <a:ea typeface="宋体" pitchFamily="2" charset="-122"/>
              <a:cs typeface="宋体" pitchFamily="2" charset="-122"/>
              <a:sym typeface="+mn-ea"/>
            </a:endParaRPr>
          </a:p>
          <a:p>
            <a:pPr marL="800100" lvl="1" indent="-342900" fontAlgn="auto">
              <a:lnSpc>
                <a:spcPct val="150000"/>
              </a:lnSpc>
              <a:buFont typeface="+mj-lt"/>
              <a:buAutoNum type="alphaLcParenR"/>
            </a:pPr>
            <a:r>
              <a:rPr lang="zh-CN" altLang="en-US" dirty="0">
                <a:solidFill>
                  <a:srgbClr val="222A35"/>
                </a:solidFill>
                <a:latin typeface="宋体" pitchFamily="2" charset="-122"/>
                <a:ea typeface="宋体" pitchFamily="2" charset="-122"/>
                <a:cs typeface="宋体" pitchFamily="2" charset="-122"/>
                <a:sym typeface="+mn-ea"/>
              </a:rPr>
              <a:t>视觉上和文本上相似的上下文示例都可以极大地提高</a:t>
            </a:r>
            <a:r>
              <a:rPr lang="zh-CN" altLang="en-US" dirty="0">
                <a:solidFill>
                  <a:srgbClr val="222A35"/>
                </a:solidFill>
                <a:latin typeface="宋体" pitchFamily="2" charset="-122"/>
                <a:ea typeface="宋体" pitchFamily="2" charset="-122"/>
                <a:cs typeface="宋体" pitchFamily="2" charset="-122"/>
                <a:sym typeface="+mn-ea"/>
              </a:rPr>
              <a:t>LVLM</a:t>
            </a:r>
            <a:r>
              <a:rPr lang="zh-CN" altLang="en-US" dirty="0">
                <a:solidFill>
                  <a:srgbClr val="222A35"/>
                </a:solidFill>
                <a:latin typeface="宋体" pitchFamily="2" charset="-122"/>
                <a:ea typeface="宋体" pitchFamily="2" charset="-122"/>
                <a:cs typeface="宋体" pitchFamily="2" charset="-122"/>
                <a:sym typeface="+mn-ea"/>
              </a:rPr>
              <a:t>在TL中的性能。</a:t>
            </a:r>
            <a:endParaRPr lang="zh-CN" altLang="en-US" dirty="0">
              <a:solidFill>
                <a:srgbClr val="222A35"/>
              </a:solidFill>
              <a:latin typeface="宋体" pitchFamily="2" charset="-122"/>
              <a:ea typeface="宋体" pitchFamily="2" charset="-122"/>
              <a:cs typeface="宋体" pitchFamily="2" charset="-122"/>
              <a:sym typeface="+mn-ea"/>
            </a:endParaRPr>
          </a:p>
          <a:p>
            <a:pPr marL="800100" lvl="1" indent="-342900" fontAlgn="auto">
              <a:lnSpc>
                <a:spcPct val="150000"/>
              </a:lnSpc>
              <a:buFont typeface="+mj-lt"/>
              <a:buAutoNum type="alphaLcParenR"/>
            </a:pPr>
            <a:r>
              <a:rPr lang="zh-CN" altLang="en-US" dirty="0">
                <a:solidFill>
                  <a:srgbClr val="222A35"/>
                </a:solidFill>
                <a:latin typeface="宋体" pitchFamily="2" charset="-122"/>
                <a:ea typeface="宋体" pitchFamily="2" charset="-122"/>
                <a:cs typeface="宋体" pitchFamily="2" charset="-122"/>
                <a:sym typeface="+mn-ea"/>
              </a:rPr>
              <a:t>伪答案有可能迅速提高性能。</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75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spTree>
    <p:custDataLst>
      <p:tags r:id="rId4"/>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325880"/>
            <a:ext cx="8543290" cy="1694180"/>
          </a:xfrm>
          <a:prstGeom prst="rect">
            <a:avLst/>
          </a:prstGeom>
          <a:noFill/>
        </p:spPr>
        <p:txBody>
          <a:bodyPr wrap="square" rtlCol="0">
            <a:noAutofit/>
          </a:bodyPr>
          <a:p>
            <a:pPr lvl="1" indent="0" fontAlgn="auto">
              <a:lnSpc>
                <a:spcPct val="150000"/>
              </a:lnSpc>
              <a:buFont typeface="+mj-lt"/>
              <a:buNone/>
            </a:pPr>
            <a:r>
              <a:rPr lang="en-US" altLang="zh-CN" b="1" dirty="0">
                <a:solidFill>
                  <a:srgbClr val="222A35"/>
                </a:solidFill>
                <a:latin typeface="宋体" pitchFamily="2" charset="-122"/>
                <a:ea typeface="宋体" pitchFamily="2" charset="-122"/>
                <a:cs typeface="宋体" pitchFamily="2" charset="-122"/>
                <a:sym typeface="+mn-ea"/>
              </a:rPr>
              <a:t>2. </a:t>
            </a:r>
            <a:r>
              <a:rPr lang="zh-CN" altLang="en-US" b="1" dirty="0">
                <a:solidFill>
                  <a:srgbClr val="222A35"/>
                </a:solidFill>
                <a:latin typeface="宋体" pitchFamily="2" charset="-122"/>
                <a:ea typeface="宋体" pitchFamily="2" charset="-122"/>
                <a:cs typeface="宋体" pitchFamily="2" charset="-122"/>
                <a:sym typeface="+mn-ea"/>
              </a:rPr>
              <a:t>配置策略用</a:t>
            </a:r>
            <a:r>
              <a:rPr lang="zh-CN" altLang="en-US" b="1" dirty="0">
                <a:solidFill>
                  <a:srgbClr val="222A35"/>
                </a:solidFill>
                <a:latin typeface="宋体" pitchFamily="2" charset="-122"/>
                <a:ea typeface="宋体" pitchFamily="2" charset="-122"/>
                <a:cs typeface="宋体" pitchFamily="2" charset="-122"/>
                <a:sym typeface="+mn-ea"/>
              </a:rPr>
              <a:t>于缓解局限性，从而提升性能</a:t>
            </a:r>
            <a:endParaRPr lang="zh-CN" altLang="en-US"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en-US" altLang="zh-CN" b="1" dirty="0">
                <a:solidFill>
                  <a:srgbClr val="222A35"/>
                </a:solidFill>
                <a:latin typeface="宋体" pitchFamily="2" charset="-122"/>
                <a:ea typeface="宋体" pitchFamily="2" charset="-122"/>
                <a:cs typeface="宋体" pitchFamily="2" charset="-122"/>
                <a:sym typeface="+mn-ea"/>
              </a:rPr>
              <a:t>a</a:t>
            </a:r>
            <a:r>
              <a:rPr lang="zh-CN" altLang="en-US" b="1" dirty="0">
                <a:solidFill>
                  <a:srgbClr val="222A35"/>
                </a:solidFill>
                <a:latin typeface="宋体" pitchFamily="2" charset="-122"/>
                <a:ea typeface="宋体" pitchFamily="2" charset="-122"/>
                <a:cs typeface="宋体" pitchFamily="2" charset="-122"/>
                <a:sym typeface="+mn-ea"/>
              </a:rPr>
              <a:t>）使用类似图像(SI)的示例持续提高LVLM性能；</a:t>
            </a:r>
            <a:endParaRPr lang="zh-CN" altLang="en-US" b="1" dirty="0">
              <a:solidFill>
                <a:srgbClr val="222A35"/>
              </a:solidFill>
              <a:latin typeface="宋体" pitchFamily="2" charset="-122"/>
              <a:ea typeface="宋体" pitchFamily="2" charset="-122"/>
              <a:cs typeface="宋体" pitchFamily="2" charset="-122"/>
              <a:sym typeface="+mn-ea"/>
            </a:endParaRPr>
          </a:p>
          <a:p>
            <a:pPr lvl="2" indent="0" fontAlgn="auto">
              <a:lnSpc>
                <a:spcPct val="150000"/>
              </a:lnSpc>
              <a:buFont typeface="Arial" panose="020B0704020202020204" pitchFamily="34" charset="0"/>
              <a:buNone/>
            </a:pPr>
            <a:r>
              <a:rPr lang="zh-CN" altLang="en-US" sz="1600" b="1" dirty="0">
                <a:solidFill>
                  <a:srgbClr val="222A35"/>
                </a:solidFill>
                <a:latin typeface="宋体" pitchFamily="2" charset="-122"/>
                <a:ea typeface="宋体" pitchFamily="2" charset="-122"/>
                <a:cs typeface="宋体" pitchFamily="2" charset="-122"/>
                <a:sym typeface="+mn-ea"/>
              </a:rPr>
              <a:t>如图，使用类似图像(SI)的演示持续提高LVLM性能</a:t>
            </a:r>
            <a:r>
              <a:rPr lang="zh-CN" altLang="en-US" sz="1600" dirty="0">
                <a:solidFill>
                  <a:srgbClr val="222A35"/>
                </a:solidFill>
                <a:latin typeface="宋体" pitchFamily="2" charset="-122"/>
                <a:ea typeface="宋体" pitchFamily="2" charset="-122"/>
                <a:cs typeface="宋体" pitchFamily="2" charset="-122"/>
                <a:sym typeface="+mn-ea"/>
              </a:rPr>
              <a:t>。</a:t>
            </a:r>
            <a:endParaRPr lang="zh-CN" altLang="en-US" sz="1600" dirty="0">
              <a:solidFill>
                <a:srgbClr val="222A35"/>
              </a:solidFill>
              <a:latin typeface="宋体" pitchFamily="2" charset="-122"/>
              <a:ea typeface="宋体" pitchFamily="2" charset="-122"/>
              <a:cs typeface="宋体" pitchFamily="2" charset="-122"/>
              <a:sym typeface="+mn-ea"/>
            </a:endParaRPr>
          </a:p>
          <a:p>
            <a:pPr lvl="2" indent="0" fontAlgn="auto">
              <a:lnSpc>
                <a:spcPct val="150000"/>
              </a:lnSpc>
              <a:buFont typeface="Arial" panose="020B0704020202020204" pitchFamily="34" charset="0"/>
              <a:buNone/>
            </a:pPr>
            <a:r>
              <a:rPr lang="zh-CN" altLang="en-US" sz="1400" dirty="0">
                <a:solidFill>
                  <a:srgbClr val="222A35"/>
                </a:solidFill>
                <a:latin typeface="宋体" pitchFamily="2" charset="-122"/>
                <a:ea typeface="宋体" pitchFamily="2" charset="-122"/>
                <a:cs typeface="宋体" pitchFamily="2" charset="-122"/>
                <a:sym typeface="+mn-ea"/>
              </a:rPr>
              <a:t>例如，在VQAv2/VizWiz/k-vqa/(OFv2, 4-shot)上，我们观察1.54/14.23/2.66分的改进。</a:t>
            </a:r>
            <a:endParaRPr lang="zh-CN" altLang="en-US"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75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9" name="图片 8"/>
          <p:cNvPicPr>
            <a:picLocks noChangeAspect="1"/>
          </p:cNvPicPr>
          <p:nvPr>
            <p:custDataLst>
              <p:tags r:id="rId4"/>
            </p:custDataLst>
          </p:nvPr>
        </p:nvPicPr>
        <p:blipFill>
          <a:blip r:embed="rId5"/>
          <a:stretch>
            <a:fillRect/>
          </a:stretch>
        </p:blipFill>
        <p:spPr>
          <a:xfrm>
            <a:off x="2159000" y="4250055"/>
            <a:ext cx="7491730" cy="2534285"/>
          </a:xfrm>
          <a:prstGeom prst="rect">
            <a:avLst/>
          </a:prstGeom>
        </p:spPr>
      </p:pic>
      <p:sp>
        <p:nvSpPr>
          <p:cNvPr id="2" name="文本框 1"/>
          <p:cNvSpPr txBox="1"/>
          <p:nvPr>
            <p:custDataLst>
              <p:tags r:id="rId6"/>
            </p:custDataLst>
          </p:nvPr>
        </p:nvSpPr>
        <p:spPr>
          <a:xfrm>
            <a:off x="538480" y="2781935"/>
            <a:ext cx="9213215" cy="1542415"/>
          </a:xfrm>
          <a:prstGeom prst="rect">
            <a:avLst/>
          </a:prstGeom>
          <a:noFill/>
        </p:spPr>
        <p:txBody>
          <a:bodyPr wrap="square" rtlCol="0">
            <a:noAutofit/>
          </a:bodyPr>
          <a:p>
            <a:pPr lvl="1" indent="0" fontAlgn="auto">
              <a:lnSpc>
                <a:spcPct val="150000"/>
              </a:lnSpc>
              <a:buFont typeface="Arial" panose="020B0704020202020204" pitchFamily="34" charset="0"/>
              <a:buNone/>
            </a:pPr>
            <a:r>
              <a:rPr lang="en-US" altLang="zh-CN" b="1" dirty="0">
                <a:solidFill>
                  <a:srgbClr val="222A35"/>
                </a:solidFill>
                <a:latin typeface="宋体" pitchFamily="2" charset="-122"/>
                <a:ea typeface="宋体" pitchFamily="2" charset="-122"/>
                <a:cs typeface="宋体" pitchFamily="2" charset="-122"/>
                <a:sym typeface="+mn-ea"/>
              </a:rPr>
              <a:t>b</a:t>
            </a:r>
            <a:r>
              <a:rPr lang="zh-CN" altLang="en-US" b="1" dirty="0">
                <a:solidFill>
                  <a:srgbClr val="222A35"/>
                </a:solidFill>
                <a:latin typeface="宋体" pitchFamily="2" charset="-122"/>
                <a:ea typeface="宋体" pitchFamily="2" charset="-122"/>
                <a:cs typeface="宋体" pitchFamily="2" charset="-122"/>
                <a:sym typeface="+mn-ea"/>
              </a:rPr>
              <a:t>）</a:t>
            </a:r>
            <a:r>
              <a:rPr lang="zh-CN" altLang="en-US" dirty="0">
                <a:solidFill>
                  <a:srgbClr val="222A35"/>
                </a:solidFill>
                <a:latin typeface="宋体" pitchFamily="2" charset="-122"/>
                <a:ea typeface="宋体" pitchFamily="2" charset="-122"/>
                <a:cs typeface="宋体" pitchFamily="2" charset="-122"/>
                <a:sym typeface="+mn-ea"/>
              </a:rPr>
              <a:t>视觉上和文本上相似的上下文示例都可以极大地提高</a:t>
            </a:r>
            <a:r>
              <a:rPr lang="en-US" altLang="zh-CN" dirty="0">
                <a:solidFill>
                  <a:srgbClr val="222A35"/>
                </a:solidFill>
                <a:latin typeface="宋体" pitchFamily="2" charset="-122"/>
                <a:ea typeface="宋体" pitchFamily="2" charset="-122"/>
                <a:cs typeface="宋体" pitchFamily="2" charset="-122"/>
                <a:sym typeface="+mn-ea"/>
              </a:rPr>
              <a:t>LVLM</a:t>
            </a:r>
            <a:r>
              <a:rPr lang="zh-CN" altLang="en-US" dirty="0">
                <a:solidFill>
                  <a:srgbClr val="222A35"/>
                </a:solidFill>
                <a:latin typeface="宋体" pitchFamily="2" charset="-122"/>
                <a:ea typeface="宋体" pitchFamily="2" charset="-122"/>
                <a:cs typeface="宋体" pitchFamily="2" charset="-122"/>
                <a:sym typeface="+mn-ea"/>
              </a:rPr>
              <a:t>在TL中的性能</a:t>
            </a:r>
            <a:r>
              <a:rPr lang="zh-CN" altLang="en-US" b="1" dirty="0">
                <a:solidFill>
                  <a:srgbClr val="222A35"/>
                </a:solidFill>
                <a:latin typeface="宋体" pitchFamily="2" charset="-122"/>
                <a:ea typeface="宋体" pitchFamily="2" charset="-122"/>
                <a:cs typeface="宋体" pitchFamily="2" charset="-122"/>
                <a:sym typeface="+mn-ea"/>
              </a:rPr>
              <a:t>；</a:t>
            </a:r>
            <a:endParaRPr lang="zh-CN" altLang="en-US" b="1" dirty="0">
              <a:solidFill>
                <a:srgbClr val="222A35"/>
              </a:solidFill>
              <a:latin typeface="宋体" pitchFamily="2" charset="-122"/>
              <a:ea typeface="宋体" pitchFamily="2" charset="-122"/>
              <a:cs typeface="宋体" pitchFamily="2" charset="-122"/>
              <a:sym typeface="+mn-ea"/>
            </a:endParaRPr>
          </a:p>
          <a:p>
            <a:pPr lvl="2" indent="0" fontAlgn="auto">
              <a:lnSpc>
                <a:spcPct val="150000"/>
              </a:lnSpc>
              <a:buFont typeface="Arial" panose="020B0704020202020204" pitchFamily="34" charset="0"/>
              <a:buNone/>
            </a:pPr>
            <a:r>
              <a:rPr lang="zh-CN" altLang="en-US" sz="1400" b="1" dirty="0">
                <a:solidFill>
                  <a:srgbClr val="222A35"/>
                </a:solidFill>
                <a:latin typeface="宋体" pitchFamily="2" charset="-122"/>
                <a:ea typeface="宋体" pitchFamily="2" charset="-122"/>
                <a:cs typeface="宋体" pitchFamily="2" charset="-122"/>
                <a:sym typeface="+mn-ea"/>
              </a:rPr>
              <a:t>对于文本质量较低的VizWiz数据集和需要额外知识的OK-VQA数据集，包含类似问题和参考答案的示例仍然有助于模型找到正确答案。</a:t>
            </a:r>
            <a:r>
              <a:rPr lang="zh-CN" altLang="en-US" sz="1400" dirty="0">
                <a:solidFill>
                  <a:srgbClr val="222A35"/>
                </a:solidFill>
                <a:latin typeface="宋体" pitchFamily="2" charset="-122"/>
                <a:ea typeface="宋体" pitchFamily="2" charset="-122"/>
                <a:cs typeface="宋体" pitchFamily="2" charset="-122"/>
                <a:sym typeface="+mn-ea"/>
              </a:rPr>
              <a:t>根据检索到的演示在另一种模态中的相似性对它们进行重新排序。如图，当应用于两个版本的of和三个不同的数据集时，该方法始终显示出优于基本方法的优势。</a:t>
            </a:r>
            <a:endParaRPr lang="zh-CN" altLang="en-US" sz="1400" dirty="0">
              <a:solidFill>
                <a:srgbClr val="222A35"/>
              </a:solidFill>
              <a:latin typeface="宋体" pitchFamily="2" charset="-122"/>
              <a:ea typeface="宋体" pitchFamily="2" charset="-122"/>
              <a:cs typeface="宋体" pitchFamily="2" charset="-122"/>
              <a:sym typeface="+mn-ea"/>
            </a:endParaRPr>
          </a:p>
        </p:txBody>
      </p:sp>
    </p:spTree>
    <p:custDataLst>
      <p:tags r:id="rId7"/>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494280" cy="398780"/>
          </a:xfrm>
          <a:prstGeom prst="rect">
            <a:avLst/>
          </a:prstGeom>
          <a:noFill/>
        </p:spPr>
        <p:txBody>
          <a:bodyPr wrap="square" rtlCol="0">
            <a:spAutoFit/>
          </a:bodyPr>
          <a:lstStyle/>
          <a:p>
            <a:pPr algn="l"/>
            <a:r>
              <a:rPr lang="en-US" altLang="zh-CN" sz="200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02 </a:t>
            </a:r>
            <a:r>
              <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VICL</a:t>
            </a:r>
            <a:endParaRPr lang="en-US" altLang="zh-CN" sz="200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1" name="文本框 120"/>
          <p:cNvSpPr txBox="1"/>
          <p:nvPr/>
        </p:nvSpPr>
        <p:spPr>
          <a:xfrm>
            <a:off x="10586255" y="372354"/>
            <a:ext cx="5556531" cy="460375"/>
          </a:xfrm>
          <a:prstGeom prst="rect">
            <a:avLst/>
          </a:prstGeom>
          <a:noFill/>
        </p:spPr>
        <p:txBody>
          <a:bodyPr wrap="square" rtlCol="0">
            <a:spAutoFit/>
          </a:bodyPr>
          <a:lstStyle/>
          <a:p>
            <a:endParaRPr lang="zh-CN" altLang="en-US" sz="2400" dirty="0">
              <a:solidFill>
                <a:schemeClr val="bg1"/>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pic>
        <p:nvPicPr>
          <p:cNvPr id="122" name="图片 1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5" name="文本框 4"/>
          <p:cNvSpPr txBox="1"/>
          <p:nvPr>
            <p:custDataLst>
              <p:tags r:id="rId2"/>
            </p:custDataLst>
          </p:nvPr>
        </p:nvSpPr>
        <p:spPr>
          <a:xfrm>
            <a:off x="538480" y="1493520"/>
            <a:ext cx="6798945" cy="2211070"/>
          </a:xfrm>
          <a:prstGeom prst="rect">
            <a:avLst/>
          </a:prstGeom>
          <a:noFill/>
        </p:spPr>
        <p:txBody>
          <a:bodyPr wrap="square" rtlCol="0">
            <a:noAutofit/>
          </a:bodyPr>
          <a:p>
            <a:pPr lvl="1" indent="0" fontAlgn="auto">
              <a:lnSpc>
                <a:spcPct val="150000"/>
              </a:lnSpc>
              <a:buFont typeface="+mj-lt"/>
              <a:buNone/>
            </a:pPr>
            <a:r>
              <a:rPr lang="en-US" altLang="zh-CN" b="1" dirty="0">
                <a:solidFill>
                  <a:srgbClr val="222A35"/>
                </a:solidFill>
                <a:latin typeface="宋体" pitchFamily="2" charset="-122"/>
                <a:ea typeface="宋体" pitchFamily="2" charset="-122"/>
                <a:cs typeface="宋体" pitchFamily="2" charset="-122"/>
                <a:sym typeface="+mn-ea"/>
              </a:rPr>
              <a:t>2. </a:t>
            </a:r>
            <a:r>
              <a:rPr lang="zh-CN" altLang="en-US" b="1" dirty="0">
                <a:solidFill>
                  <a:srgbClr val="222A35"/>
                </a:solidFill>
                <a:latin typeface="宋体" pitchFamily="2" charset="-122"/>
                <a:ea typeface="宋体" pitchFamily="2" charset="-122"/>
                <a:cs typeface="宋体" pitchFamily="2" charset="-122"/>
                <a:sym typeface="+mn-ea"/>
              </a:rPr>
              <a:t>配置策略用</a:t>
            </a:r>
            <a:r>
              <a:rPr lang="zh-CN" altLang="en-US" b="1" dirty="0">
                <a:solidFill>
                  <a:srgbClr val="222A35"/>
                </a:solidFill>
                <a:latin typeface="宋体" pitchFamily="2" charset="-122"/>
                <a:ea typeface="宋体" pitchFamily="2" charset="-122"/>
                <a:cs typeface="宋体" pitchFamily="2" charset="-122"/>
                <a:sym typeface="+mn-ea"/>
              </a:rPr>
              <a:t>于缓解局限性，从而提升性能</a:t>
            </a:r>
            <a:endParaRPr lang="zh-CN" altLang="en-US" b="1" dirty="0">
              <a:solidFill>
                <a:srgbClr val="222A35"/>
              </a:solidFill>
              <a:latin typeface="宋体" pitchFamily="2" charset="-122"/>
              <a:ea typeface="宋体" pitchFamily="2" charset="-122"/>
              <a:cs typeface="宋体" pitchFamily="2" charset="-122"/>
              <a:sym typeface="+mn-ea"/>
            </a:endParaRPr>
          </a:p>
          <a:p>
            <a:pPr lvl="1" indent="0" fontAlgn="auto">
              <a:lnSpc>
                <a:spcPct val="150000"/>
              </a:lnSpc>
              <a:buFont typeface="Arial" panose="020B0704020202020204" pitchFamily="34" charset="0"/>
              <a:buNone/>
            </a:pPr>
            <a:r>
              <a:rPr lang="en-US" altLang="zh-CN" b="1" dirty="0">
                <a:solidFill>
                  <a:srgbClr val="222A35"/>
                </a:solidFill>
                <a:latin typeface="宋体" pitchFamily="2" charset="-122"/>
                <a:ea typeface="宋体" pitchFamily="2" charset="-122"/>
                <a:cs typeface="宋体" pitchFamily="2" charset="-122"/>
                <a:sym typeface="+mn-ea"/>
              </a:rPr>
              <a:t>c</a:t>
            </a:r>
            <a:r>
              <a:rPr lang="zh-CN" altLang="en-US" b="1" dirty="0">
                <a:solidFill>
                  <a:srgbClr val="222A35"/>
                </a:solidFill>
                <a:latin typeface="宋体" pitchFamily="2" charset="-122"/>
                <a:ea typeface="宋体" pitchFamily="2" charset="-122"/>
                <a:cs typeface="宋体" pitchFamily="2" charset="-122"/>
                <a:sym typeface="+mn-ea"/>
              </a:rPr>
              <a:t>）伪答案有可能迅速提高性能；</a:t>
            </a:r>
            <a:endParaRPr lang="zh-CN" altLang="en-US" b="1" dirty="0">
              <a:solidFill>
                <a:srgbClr val="222A35"/>
              </a:solidFill>
              <a:latin typeface="宋体" pitchFamily="2" charset="-122"/>
              <a:ea typeface="宋体" pitchFamily="2" charset="-122"/>
              <a:cs typeface="宋体" pitchFamily="2" charset="-122"/>
              <a:sym typeface="+mn-ea"/>
            </a:endParaRPr>
          </a:p>
          <a:p>
            <a:pPr lvl="2" indent="0" fontAlgn="auto">
              <a:lnSpc>
                <a:spcPct val="150000"/>
              </a:lnSpc>
              <a:buFont typeface="Arial" panose="020B0704020202020204" pitchFamily="34" charset="0"/>
              <a:buNone/>
            </a:pPr>
            <a:r>
              <a:rPr lang="zh-CN" altLang="en-US" sz="1600" dirty="0">
                <a:solidFill>
                  <a:srgbClr val="222A35"/>
                </a:solidFill>
                <a:latin typeface="宋体" pitchFamily="2" charset="-122"/>
                <a:ea typeface="宋体" pitchFamily="2" charset="-122"/>
                <a:cs typeface="宋体" pitchFamily="2" charset="-122"/>
                <a:sym typeface="+mn-ea"/>
              </a:rPr>
              <a:t>从表4的结果可以看出，在4次射击时，SQPA总体上提高了性能。</a:t>
            </a:r>
            <a:endParaRPr lang="zh-CN" altLang="en-US" sz="1600" dirty="0">
              <a:solidFill>
                <a:srgbClr val="222A35"/>
              </a:solidFill>
              <a:latin typeface="宋体" pitchFamily="2" charset="-122"/>
              <a:ea typeface="宋体" pitchFamily="2" charset="-122"/>
              <a:cs typeface="宋体" pitchFamily="2" charset="-122"/>
              <a:sym typeface="+mn-ea"/>
            </a:endParaRPr>
          </a:p>
        </p:txBody>
      </p:sp>
      <p:sp>
        <p:nvSpPr>
          <p:cNvPr id="7" name="文本框 6"/>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Text Placeholder 8"/>
          <p:cNvSpPr txBox="1"/>
          <p:nvPr>
            <p:custDataLst>
              <p:tags r:id="rId3"/>
            </p:custDataLst>
          </p:nvPr>
        </p:nvSpPr>
        <p:spPr>
          <a:xfrm>
            <a:off x="538480" y="984885"/>
            <a:ext cx="1722755" cy="39814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zh-CN" altLang="en-US" sz="2000" b="1" dirty="0">
                <a:solidFill>
                  <a:schemeClr val="bg1"/>
                </a:solidFill>
                <a:latin typeface="宋体" pitchFamily="2" charset="-122"/>
                <a:ea typeface="宋体" pitchFamily="2" charset="-122"/>
                <a:sym typeface="+mn-ea"/>
              </a:rPr>
              <a:t>实验</a:t>
            </a:r>
            <a:r>
              <a:rPr lang="zh-CN" altLang="en-US" sz="2000" b="1" dirty="0">
                <a:solidFill>
                  <a:schemeClr val="bg1"/>
                </a:solidFill>
                <a:latin typeface="宋体" pitchFamily="2" charset="-122"/>
                <a:ea typeface="宋体" pitchFamily="2" charset="-122"/>
                <a:sym typeface="+mn-ea"/>
              </a:rPr>
              <a:t>部分</a:t>
            </a:r>
            <a:endParaRPr lang="zh-CN" altLang="en-US" sz="2000" b="1" dirty="0">
              <a:solidFill>
                <a:schemeClr val="bg1"/>
              </a:solidFill>
              <a:latin typeface="宋体" pitchFamily="2" charset="-122"/>
              <a:ea typeface="宋体" pitchFamily="2" charset="-122"/>
              <a:sym typeface="+mn-ea"/>
            </a:endParaRPr>
          </a:p>
        </p:txBody>
      </p:sp>
      <p:pic>
        <p:nvPicPr>
          <p:cNvPr id="2" name="图片 1"/>
          <p:cNvPicPr>
            <a:picLocks noChangeAspect="1"/>
          </p:cNvPicPr>
          <p:nvPr/>
        </p:nvPicPr>
        <p:blipFill>
          <a:blip r:embed="rId4"/>
          <a:stretch>
            <a:fillRect/>
          </a:stretch>
        </p:blipFill>
        <p:spPr>
          <a:xfrm>
            <a:off x="2261235" y="2966720"/>
            <a:ext cx="7305675" cy="2847975"/>
          </a:xfrm>
          <a:prstGeom prst="rect">
            <a:avLst/>
          </a:prstGeom>
        </p:spPr>
      </p:pic>
    </p:spTree>
    <p:custDataLst>
      <p:tags r:id="rId5"/>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706880" y="-6985"/>
            <a:ext cx="8778240" cy="6887210"/>
          </a:xfrm>
          <a:prstGeom prst="rect">
            <a:avLst/>
          </a:prstGeom>
          <a:blipFill dpi="0" rotWithShape="1">
            <a:blip r:embed="rId1">
              <a:alphaModFix amt="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0" name="文本框 49"/>
          <p:cNvSpPr txBox="1"/>
          <p:nvPr/>
        </p:nvSpPr>
        <p:spPr>
          <a:xfrm>
            <a:off x="2547620" y="2907030"/>
            <a:ext cx="7696835" cy="1014730"/>
          </a:xfrm>
          <a:prstGeom prst="rect">
            <a:avLst/>
          </a:prstGeom>
          <a:noFill/>
        </p:spPr>
        <p:txBody>
          <a:bodyPr wrap="square" rtlCol="0">
            <a:spAutoFit/>
          </a:bodyPr>
          <a:lstStyle/>
          <a:p>
            <a:pPr algn="ctr"/>
            <a:r>
              <a:rPr lang="zh-CN" altLang="en-US" sz="60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汇报完毕</a:t>
            </a:r>
            <a:r>
              <a:rPr lang="en-US" altLang="zh-CN" sz="60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 </a:t>
            </a:r>
            <a:r>
              <a:rPr lang="zh-CN" altLang="en-US" sz="60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谢谢</a:t>
            </a:r>
            <a:r>
              <a:rPr lang="zh-CN" altLang="en-US" sz="60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大家！</a:t>
            </a:r>
            <a:endParaRPr lang="zh-CN" altLang="en-US" sz="6000" b="1" dirty="0">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2" name="文本框 51"/>
          <p:cNvSpPr txBox="1"/>
          <p:nvPr/>
        </p:nvSpPr>
        <p:spPr>
          <a:xfrm>
            <a:off x="4879340" y="4549140"/>
            <a:ext cx="1097280" cy="275590"/>
          </a:xfrm>
          <a:prstGeom prst="rect">
            <a:avLst/>
          </a:prstGeom>
          <a:noFill/>
        </p:spPr>
        <p:txBody>
          <a:bodyPr wrap="none" rtlCol="0" anchor="t">
            <a:spAutoFit/>
          </a:bodyPr>
          <a:lstStyle/>
          <a:p>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汇报人：</a:t>
            </a:r>
            <a:r>
              <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rPr>
              <a:t>张俊</a:t>
            </a:r>
            <a:endParaRPr lang="zh-CN" altLang="en-US" sz="1200" dirty="0">
              <a:solidFill>
                <a:srgbClr val="2159A5"/>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54" name="组合 53"/>
          <p:cNvGrpSpPr/>
          <p:nvPr/>
        </p:nvGrpSpPr>
        <p:grpSpPr>
          <a:xfrm>
            <a:off x="4404360" y="4497070"/>
            <a:ext cx="398145" cy="398145"/>
            <a:chOff x="6143" y="7832"/>
            <a:chExt cx="812" cy="812"/>
          </a:xfrm>
        </p:grpSpPr>
        <p:sp>
          <p:nvSpPr>
            <p:cNvPr id="55" name="椭圆 54"/>
            <p:cNvSpPr/>
            <p:nvPr/>
          </p:nvSpPr>
          <p:spPr>
            <a:xfrm>
              <a:off x="6143" y="7832"/>
              <a:ext cx="812" cy="812"/>
            </a:xfrm>
            <a:prstGeom prst="ellipse">
              <a:avLst/>
            </a:prstGeom>
            <a:solidFill>
              <a:srgbClr val="215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6" name="Freeform 444"/>
            <p:cNvSpPr>
              <a:spLocks noEditPoints="1"/>
            </p:cNvSpPr>
            <p:nvPr/>
          </p:nvSpPr>
          <p:spPr bwMode="auto">
            <a:xfrm>
              <a:off x="6302" y="8073"/>
              <a:ext cx="494" cy="382"/>
            </a:xfrm>
            <a:custGeom>
              <a:avLst/>
              <a:gdLst>
                <a:gd name="T0" fmla="*/ 31 w 154"/>
                <a:gd name="T1" fmla="*/ 66 h 119"/>
                <a:gd name="T2" fmla="*/ 20 w 154"/>
                <a:gd name="T3" fmla="*/ 108 h 119"/>
                <a:gd name="T4" fmla="*/ 49 w 154"/>
                <a:gd name="T5" fmla="*/ 108 h 119"/>
                <a:gd name="T6" fmla="*/ 49 w 154"/>
                <a:gd name="T7" fmla="*/ 108 h 119"/>
                <a:gd name="T8" fmla="*/ 55 w 154"/>
                <a:gd name="T9" fmla="*/ 112 h 119"/>
                <a:gd name="T10" fmla="*/ 60 w 154"/>
                <a:gd name="T11" fmla="*/ 116 h 119"/>
                <a:gd name="T12" fmla="*/ 67 w 154"/>
                <a:gd name="T13" fmla="*/ 118 h 119"/>
                <a:gd name="T14" fmla="*/ 75 w 154"/>
                <a:gd name="T15" fmla="*/ 119 h 119"/>
                <a:gd name="T16" fmla="*/ 75 w 154"/>
                <a:gd name="T17" fmla="*/ 119 h 119"/>
                <a:gd name="T18" fmla="*/ 82 w 154"/>
                <a:gd name="T19" fmla="*/ 118 h 119"/>
                <a:gd name="T20" fmla="*/ 90 w 154"/>
                <a:gd name="T21" fmla="*/ 116 h 119"/>
                <a:gd name="T22" fmla="*/ 95 w 154"/>
                <a:gd name="T23" fmla="*/ 112 h 119"/>
                <a:gd name="T24" fmla="*/ 101 w 154"/>
                <a:gd name="T25" fmla="*/ 108 h 119"/>
                <a:gd name="T26" fmla="*/ 128 w 154"/>
                <a:gd name="T27" fmla="*/ 108 h 119"/>
                <a:gd name="T28" fmla="*/ 119 w 154"/>
                <a:gd name="T29" fmla="*/ 66 h 119"/>
                <a:gd name="T30" fmla="*/ 126 w 154"/>
                <a:gd name="T31" fmla="*/ 66 h 119"/>
                <a:gd name="T32" fmla="*/ 126 w 154"/>
                <a:gd name="T33" fmla="*/ 41 h 119"/>
                <a:gd name="T34" fmla="*/ 143 w 154"/>
                <a:gd name="T35" fmla="*/ 37 h 119"/>
                <a:gd name="T36" fmla="*/ 143 w 154"/>
                <a:gd name="T37" fmla="*/ 50 h 119"/>
                <a:gd name="T38" fmla="*/ 139 w 154"/>
                <a:gd name="T39" fmla="*/ 75 h 119"/>
                <a:gd name="T40" fmla="*/ 152 w 154"/>
                <a:gd name="T41" fmla="*/ 75 h 119"/>
                <a:gd name="T42" fmla="*/ 148 w 154"/>
                <a:gd name="T43" fmla="*/ 50 h 119"/>
                <a:gd name="T44" fmla="*/ 148 w 154"/>
                <a:gd name="T45" fmla="*/ 35 h 119"/>
                <a:gd name="T46" fmla="*/ 154 w 154"/>
                <a:gd name="T47" fmla="*/ 33 h 119"/>
                <a:gd name="T48" fmla="*/ 154 w 154"/>
                <a:gd name="T49" fmla="*/ 22 h 119"/>
                <a:gd name="T50" fmla="*/ 77 w 154"/>
                <a:gd name="T51" fmla="*/ 0 h 119"/>
                <a:gd name="T52" fmla="*/ 0 w 154"/>
                <a:gd name="T53" fmla="*/ 22 h 119"/>
                <a:gd name="T54" fmla="*/ 0 w 154"/>
                <a:gd name="T55" fmla="*/ 33 h 119"/>
                <a:gd name="T56" fmla="*/ 27 w 154"/>
                <a:gd name="T57" fmla="*/ 42 h 119"/>
                <a:gd name="T58" fmla="*/ 27 w 154"/>
                <a:gd name="T59" fmla="*/ 66 h 119"/>
                <a:gd name="T60" fmla="*/ 31 w 154"/>
                <a:gd name="T61" fmla="*/ 66 h 119"/>
                <a:gd name="T62" fmla="*/ 31 w 154"/>
                <a:gd name="T63" fmla="*/ 66 h 119"/>
                <a:gd name="T64" fmla="*/ 104 w 154"/>
                <a:gd name="T65" fmla="*/ 66 h 119"/>
                <a:gd name="T66" fmla="*/ 104 w 154"/>
                <a:gd name="T67" fmla="*/ 66 h 119"/>
                <a:gd name="T68" fmla="*/ 106 w 154"/>
                <a:gd name="T69" fmla="*/ 72 h 119"/>
                <a:gd name="T70" fmla="*/ 106 w 154"/>
                <a:gd name="T71" fmla="*/ 72 h 119"/>
                <a:gd name="T72" fmla="*/ 104 w 154"/>
                <a:gd name="T73" fmla="*/ 79 h 119"/>
                <a:gd name="T74" fmla="*/ 102 w 154"/>
                <a:gd name="T75" fmla="*/ 86 h 119"/>
                <a:gd name="T76" fmla="*/ 101 w 154"/>
                <a:gd name="T77" fmla="*/ 92 h 119"/>
                <a:gd name="T78" fmla="*/ 97 w 154"/>
                <a:gd name="T79" fmla="*/ 97 h 119"/>
                <a:gd name="T80" fmla="*/ 97 w 154"/>
                <a:gd name="T81" fmla="*/ 97 h 119"/>
                <a:gd name="T82" fmla="*/ 91 w 154"/>
                <a:gd name="T83" fmla="*/ 101 h 119"/>
                <a:gd name="T84" fmla="*/ 86 w 154"/>
                <a:gd name="T85" fmla="*/ 105 h 119"/>
                <a:gd name="T86" fmla="*/ 80 w 154"/>
                <a:gd name="T87" fmla="*/ 107 h 119"/>
                <a:gd name="T88" fmla="*/ 75 w 154"/>
                <a:gd name="T89" fmla="*/ 108 h 119"/>
                <a:gd name="T90" fmla="*/ 75 w 154"/>
                <a:gd name="T91" fmla="*/ 108 h 119"/>
                <a:gd name="T92" fmla="*/ 69 w 154"/>
                <a:gd name="T93" fmla="*/ 107 h 119"/>
                <a:gd name="T94" fmla="*/ 64 w 154"/>
                <a:gd name="T95" fmla="*/ 105 h 119"/>
                <a:gd name="T96" fmla="*/ 58 w 154"/>
                <a:gd name="T97" fmla="*/ 101 h 119"/>
                <a:gd name="T98" fmla="*/ 55 w 154"/>
                <a:gd name="T99" fmla="*/ 97 h 119"/>
                <a:gd name="T100" fmla="*/ 55 w 154"/>
                <a:gd name="T101" fmla="*/ 97 h 119"/>
                <a:gd name="T102" fmla="*/ 49 w 154"/>
                <a:gd name="T103" fmla="*/ 92 h 119"/>
                <a:gd name="T104" fmla="*/ 47 w 154"/>
                <a:gd name="T105" fmla="*/ 86 h 119"/>
                <a:gd name="T106" fmla="*/ 45 w 154"/>
                <a:gd name="T107" fmla="*/ 79 h 119"/>
                <a:gd name="T108" fmla="*/ 45 w 154"/>
                <a:gd name="T109" fmla="*/ 72 h 119"/>
                <a:gd name="T110" fmla="*/ 45 w 154"/>
                <a:gd name="T111" fmla="*/ 72 h 119"/>
                <a:gd name="T112" fmla="*/ 45 w 154"/>
                <a:gd name="T113" fmla="*/ 66 h 119"/>
                <a:gd name="T114" fmla="*/ 104 w 154"/>
                <a:gd name="T11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 h="119">
                  <a:moveTo>
                    <a:pt x="31" y="66"/>
                  </a:moveTo>
                  <a:lnTo>
                    <a:pt x="20" y="108"/>
                  </a:lnTo>
                  <a:lnTo>
                    <a:pt x="49" y="108"/>
                  </a:lnTo>
                  <a:lnTo>
                    <a:pt x="49" y="108"/>
                  </a:lnTo>
                  <a:lnTo>
                    <a:pt x="55" y="112"/>
                  </a:lnTo>
                  <a:lnTo>
                    <a:pt x="60" y="116"/>
                  </a:lnTo>
                  <a:lnTo>
                    <a:pt x="67" y="118"/>
                  </a:lnTo>
                  <a:lnTo>
                    <a:pt x="75" y="119"/>
                  </a:lnTo>
                  <a:lnTo>
                    <a:pt x="75" y="119"/>
                  </a:lnTo>
                  <a:lnTo>
                    <a:pt x="82" y="118"/>
                  </a:lnTo>
                  <a:lnTo>
                    <a:pt x="90" y="116"/>
                  </a:lnTo>
                  <a:lnTo>
                    <a:pt x="95" y="112"/>
                  </a:lnTo>
                  <a:lnTo>
                    <a:pt x="101" y="108"/>
                  </a:lnTo>
                  <a:lnTo>
                    <a:pt x="128" y="108"/>
                  </a:lnTo>
                  <a:lnTo>
                    <a:pt x="119" y="66"/>
                  </a:lnTo>
                  <a:lnTo>
                    <a:pt x="126" y="66"/>
                  </a:lnTo>
                  <a:lnTo>
                    <a:pt x="126" y="41"/>
                  </a:lnTo>
                  <a:lnTo>
                    <a:pt x="143" y="37"/>
                  </a:lnTo>
                  <a:lnTo>
                    <a:pt x="143" y="50"/>
                  </a:lnTo>
                  <a:lnTo>
                    <a:pt x="139" y="75"/>
                  </a:lnTo>
                  <a:lnTo>
                    <a:pt x="152" y="75"/>
                  </a:lnTo>
                  <a:lnTo>
                    <a:pt x="148" y="50"/>
                  </a:lnTo>
                  <a:lnTo>
                    <a:pt x="148" y="35"/>
                  </a:lnTo>
                  <a:lnTo>
                    <a:pt x="154" y="33"/>
                  </a:lnTo>
                  <a:lnTo>
                    <a:pt x="154" y="22"/>
                  </a:lnTo>
                  <a:lnTo>
                    <a:pt x="77" y="0"/>
                  </a:lnTo>
                  <a:lnTo>
                    <a:pt x="0" y="22"/>
                  </a:lnTo>
                  <a:lnTo>
                    <a:pt x="0" y="33"/>
                  </a:lnTo>
                  <a:lnTo>
                    <a:pt x="27" y="42"/>
                  </a:lnTo>
                  <a:lnTo>
                    <a:pt x="27" y="66"/>
                  </a:lnTo>
                  <a:lnTo>
                    <a:pt x="31" y="66"/>
                  </a:lnTo>
                  <a:lnTo>
                    <a:pt x="31" y="66"/>
                  </a:lnTo>
                  <a:close/>
                  <a:moveTo>
                    <a:pt x="104" y="66"/>
                  </a:moveTo>
                  <a:lnTo>
                    <a:pt x="104" y="66"/>
                  </a:lnTo>
                  <a:lnTo>
                    <a:pt x="106" y="72"/>
                  </a:lnTo>
                  <a:lnTo>
                    <a:pt x="106" y="72"/>
                  </a:lnTo>
                  <a:lnTo>
                    <a:pt x="104" y="79"/>
                  </a:lnTo>
                  <a:lnTo>
                    <a:pt x="102" y="86"/>
                  </a:lnTo>
                  <a:lnTo>
                    <a:pt x="101" y="92"/>
                  </a:lnTo>
                  <a:lnTo>
                    <a:pt x="97" y="97"/>
                  </a:lnTo>
                  <a:lnTo>
                    <a:pt x="97" y="97"/>
                  </a:lnTo>
                  <a:lnTo>
                    <a:pt x="91" y="101"/>
                  </a:lnTo>
                  <a:lnTo>
                    <a:pt x="86" y="105"/>
                  </a:lnTo>
                  <a:lnTo>
                    <a:pt x="80" y="107"/>
                  </a:lnTo>
                  <a:lnTo>
                    <a:pt x="75" y="108"/>
                  </a:lnTo>
                  <a:lnTo>
                    <a:pt x="75" y="108"/>
                  </a:lnTo>
                  <a:lnTo>
                    <a:pt x="69" y="107"/>
                  </a:lnTo>
                  <a:lnTo>
                    <a:pt x="64" y="105"/>
                  </a:lnTo>
                  <a:lnTo>
                    <a:pt x="58" y="101"/>
                  </a:lnTo>
                  <a:lnTo>
                    <a:pt x="55" y="97"/>
                  </a:lnTo>
                  <a:lnTo>
                    <a:pt x="55" y="97"/>
                  </a:lnTo>
                  <a:lnTo>
                    <a:pt x="49" y="92"/>
                  </a:lnTo>
                  <a:lnTo>
                    <a:pt x="47" y="86"/>
                  </a:lnTo>
                  <a:lnTo>
                    <a:pt x="45" y="79"/>
                  </a:lnTo>
                  <a:lnTo>
                    <a:pt x="45" y="72"/>
                  </a:lnTo>
                  <a:lnTo>
                    <a:pt x="45" y="72"/>
                  </a:lnTo>
                  <a:lnTo>
                    <a:pt x="45" y="66"/>
                  </a:lnTo>
                  <a:lnTo>
                    <a:pt x="104" y="6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D4C5F"/>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60" name="组合 59"/>
          <p:cNvGrpSpPr/>
          <p:nvPr/>
        </p:nvGrpSpPr>
        <p:grpSpPr>
          <a:xfrm rot="10800000">
            <a:off x="-10795" y="-6985"/>
            <a:ext cx="12230100" cy="6877685"/>
            <a:chOff x="-10795" y="-6985"/>
            <a:chExt cx="12230100" cy="6877685"/>
          </a:xfrm>
        </p:grpSpPr>
        <p:sp>
          <p:nvSpPr>
            <p:cNvPr id="61" name="任意多边形 90"/>
            <p:cNvSpPr/>
            <p:nvPr/>
          </p:nvSpPr>
          <p:spPr>
            <a:xfrm>
              <a:off x="-10795" y="-6985"/>
              <a:ext cx="799465" cy="6413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4" h="821">
                  <a:moveTo>
                    <a:pt x="0" y="0"/>
                  </a:moveTo>
                  <a:lnTo>
                    <a:pt x="1024" y="0"/>
                  </a:lnTo>
                  <a:lnTo>
                    <a:pt x="1024" y="13"/>
                  </a:lnTo>
                  <a:cubicBezTo>
                    <a:pt x="1001" y="463"/>
                    <a:pt x="629" y="821"/>
                    <a:pt x="174" y="821"/>
                  </a:cubicBezTo>
                  <a:cubicBezTo>
                    <a:pt x="117" y="821"/>
                    <a:pt x="61" y="815"/>
                    <a:pt x="7" y="805"/>
                  </a:cubicBezTo>
                  <a:lnTo>
                    <a:pt x="0" y="803"/>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2" name="任意多边形 91"/>
            <p:cNvSpPr/>
            <p:nvPr/>
          </p:nvSpPr>
          <p:spPr>
            <a:xfrm>
              <a:off x="11304905" y="6111240"/>
              <a:ext cx="914400" cy="75946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40" h="1196">
                  <a:moveTo>
                    <a:pt x="852" y="0"/>
                  </a:moveTo>
                  <a:cubicBezTo>
                    <a:pt x="1072" y="0"/>
                    <a:pt x="1273" y="84"/>
                    <a:pt x="1424" y="221"/>
                  </a:cubicBezTo>
                  <a:lnTo>
                    <a:pt x="1440" y="236"/>
                  </a:lnTo>
                  <a:lnTo>
                    <a:pt x="1440" y="1196"/>
                  </a:lnTo>
                  <a:lnTo>
                    <a:pt x="73" y="1196"/>
                  </a:lnTo>
                  <a:lnTo>
                    <a:pt x="67" y="1183"/>
                  </a:lnTo>
                  <a:cubicBezTo>
                    <a:pt x="24" y="1081"/>
                    <a:pt x="0" y="969"/>
                    <a:pt x="0" y="852"/>
                  </a:cubicBezTo>
                  <a:cubicBezTo>
                    <a:pt x="0" y="381"/>
                    <a:pt x="381" y="0"/>
                    <a:pt x="852" y="0"/>
                  </a:cubicBez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3" name="椭圆 62"/>
            <p:cNvSpPr/>
            <p:nvPr/>
          </p:nvSpPr>
          <p:spPr>
            <a:xfrm>
              <a:off x="11527790" y="5535930"/>
              <a:ext cx="377825" cy="37782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4" name="椭圆 63"/>
            <p:cNvSpPr/>
            <p:nvPr/>
          </p:nvSpPr>
          <p:spPr>
            <a:xfrm>
              <a:off x="400685" y="817245"/>
              <a:ext cx="271145" cy="27114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5" name="椭圆 64"/>
            <p:cNvSpPr/>
            <p:nvPr/>
          </p:nvSpPr>
          <p:spPr>
            <a:xfrm>
              <a:off x="10687050" y="6111240"/>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6" name="椭圆 65"/>
            <p:cNvSpPr/>
            <p:nvPr/>
          </p:nvSpPr>
          <p:spPr>
            <a:xfrm>
              <a:off x="922655" y="273685"/>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7" name="椭圆 66"/>
            <p:cNvSpPr/>
            <p:nvPr/>
          </p:nvSpPr>
          <p:spPr>
            <a:xfrm>
              <a:off x="11727180" y="482473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8" name="椭圆 67"/>
            <p:cNvSpPr/>
            <p:nvPr/>
          </p:nvSpPr>
          <p:spPr>
            <a:xfrm>
              <a:off x="270510" y="139319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69" name="文本框 68"/>
          <p:cNvSpPr txBox="1"/>
          <p:nvPr/>
        </p:nvSpPr>
        <p:spPr>
          <a:xfrm>
            <a:off x="3699093" y="1604256"/>
            <a:ext cx="4450080" cy="829945"/>
          </a:xfrm>
          <a:prstGeom prst="rect">
            <a:avLst/>
          </a:prstGeom>
          <a:noFill/>
        </p:spPr>
        <p:txBody>
          <a:bodyPr wrap="none" rtlCol="0">
            <a:spAutoFit/>
          </a:bodyPr>
          <a:lstStyle/>
          <a:p>
            <a:r>
              <a:rPr lang="zh-CN" altLang="en-US" sz="4800" dirty="0">
                <a:solidFill>
                  <a:srgbClr val="003F88"/>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rPr>
              <a:t>中国</a:t>
            </a:r>
            <a:r>
              <a:rPr lang="zh-CN" altLang="en-US" sz="4800" dirty="0">
                <a:solidFill>
                  <a:srgbClr val="003F88"/>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rPr>
              <a:t>科学院大学</a:t>
            </a:r>
            <a:endParaRPr lang="zh-CN" altLang="en-US" sz="4800" dirty="0">
              <a:solidFill>
                <a:srgbClr val="003F88"/>
              </a:solidFill>
              <a:latin typeface="Aa林老师的字 (非商业使用)" panose="02010600010101010101" pitchFamily="2" charset="-122"/>
              <a:ea typeface="Aa林老师的字 (非商业使用)" panose="02010600010101010101" pitchFamily="2" charset="-122"/>
              <a:sym typeface="思源黑体" panose="020B0500000000000000" pitchFamily="34" charset="-122"/>
            </a:endParaRPr>
          </a:p>
        </p:txBody>
      </p:sp>
      <p:sp>
        <p:nvSpPr>
          <p:cNvPr id="70" name="文本框 69"/>
          <p:cNvSpPr txBox="1"/>
          <p:nvPr/>
        </p:nvSpPr>
        <p:spPr>
          <a:xfrm>
            <a:off x="3929908" y="2321064"/>
            <a:ext cx="3879850" cy="306705"/>
          </a:xfrm>
          <a:prstGeom prst="rect">
            <a:avLst/>
          </a:prstGeom>
          <a:noFill/>
        </p:spPr>
        <p:txBody>
          <a:bodyPr wrap="none" rtlCol="0">
            <a:spAutoFit/>
          </a:bodyPr>
          <a:lstStyle/>
          <a:p>
            <a:r>
              <a:rPr lang="en-US" altLang="zh-CN" sz="1400" b="1" i="0" dirty="0">
                <a:solidFill>
                  <a:srgbClr val="003F88"/>
                </a:solidFill>
                <a:effectLst/>
                <a:latin typeface="思源黑体" panose="020B0500000000000000" pitchFamily="34" charset="-122"/>
                <a:ea typeface="思源黑体" panose="020B0500000000000000" pitchFamily="34" charset="-122"/>
                <a:sym typeface="思源黑体" panose="020B0500000000000000" pitchFamily="34" charset="-122"/>
              </a:rPr>
              <a:t>University of Chinese Academy of Sciences</a:t>
            </a:r>
            <a:endParaRPr lang="zh-CN" altLang="en-US" sz="1400" b="1" i="0" dirty="0">
              <a:solidFill>
                <a:srgbClr val="003F88"/>
              </a:solidFill>
              <a:effectLst/>
              <a:latin typeface="思源黑体" panose="020B0500000000000000" pitchFamily="34" charset="-122"/>
              <a:ea typeface="思源黑体" panose="020B0500000000000000" pitchFamily="34" charset="-122"/>
              <a:sym typeface="思源黑体" panose="020B0500000000000000" pitchFamily="34"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1706880" y="-6985"/>
            <a:ext cx="8778240" cy="6887210"/>
          </a:xfrm>
          <a:prstGeom prst="rect">
            <a:avLst/>
          </a:prstGeom>
          <a:blipFill dpi="0" rotWithShape="1">
            <a:blip r:embed="rId1">
              <a:alphaModFix amt="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sym typeface="思源黑体" panose="020B0500000000000000" pitchFamily="34" charset="-122"/>
            </a:endParaRPr>
          </a:p>
        </p:txBody>
      </p:sp>
      <p:grpSp>
        <p:nvGrpSpPr>
          <p:cNvPr id="150" name="组合 149"/>
          <p:cNvGrpSpPr/>
          <p:nvPr/>
        </p:nvGrpSpPr>
        <p:grpSpPr>
          <a:xfrm rot="10800000">
            <a:off x="-10795" y="-6985"/>
            <a:ext cx="12230100" cy="6877685"/>
            <a:chOff x="-10795" y="-6985"/>
            <a:chExt cx="12230100" cy="6877685"/>
          </a:xfrm>
        </p:grpSpPr>
        <p:sp>
          <p:nvSpPr>
            <p:cNvPr id="151" name="任意多边形 90"/>
            <p:cNvSpPr/>
            <p:nvPr/>
          </p:nvSpPr>
          <p:spPr>
            <a:xfrm>
              <a:off x="-10795" y="-6985"/>
              <a:ext cx="799465" cy="6413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4" h="821">
                  <a:moveTo>
                    <a:pt x="0" y="0"/>
                  </a:moveTo>
                  <a:lnTo>
                    <a:pt x="1024" y="0"/>
                  </a:lnTo>
                  <a:lnTo>
                    <a:pt x="1024" y="13"/>
                  </a:lnTo>
                  <a:cubicBezTo>
                    <a:pt x="1001" y="463"/>
                    <a:pt x="629" y="821"/>
                    <a:pt x="174" y="821"/>
                  </a:cubicBezTo>
                  <a:cubicBezTo>
                    <a:pt x="117" y="821"/>
                    <a:pt x="61" y="815"/>
                    <a:pt x="7" y="805"/>
                  </a:cubicBezTo>
                  <a:lnTo>
                    <a:pt x="0" y="803"/>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2" name="任意多边形 91"/>
            <p:cNvSpPr/>
            <p:nvPr/>
          </p:nvSpPr>
          <p:spPr>
            <a:xfrm>
              <a:off x="11304905" y="6111240"/>
              <a:ext cx="914400" cy="75946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40" h="1196">
                  <a:moveTo>
                    <a:pt x="852" y="0"/>
                  </a:moveTo>
                  <a:cubicBezTo>
                    <a:pt x="1072" y="0"/>
                    <a:pt x="1273" y="84"/>
                    <a:pt x="1424" y="221"/>
                  </a:cubicBezTo>
                  <a:lnTo>
                    <a:pt x="1440" y="236"/>
                  </a:lnTo>
                  <a:lnTo>
                    <a:pt x="1440" y="1196"/>
                  </a:lnTo>
                  <a:lnTo>
                    <a:pt x="73" y="1196"/>
                  </a:lnTo>
                  <a:lnTo>
                    <a:pt x="67" y="1183"/>
                  </a:lnTo>
                  <a:cubicBezTo>
                    <a:pt x="24" y="1081"/>
                    <a:pt x="0" y="969"/>
                    <a:pt x="0" y="852"/>
                  </a:cubicBezTo>
                  <a:cubicBezTo>
                    <a:pt x="0" y="381"/>
                    <a:pt x="381" y="0"/>
                    <a:pt x="852" y="0"/>
                  </a:cubicBez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3" name="椭圆 152"/>
            <p:cNvSpPr/>
            <p:nvPr/>
          </p:nvSpPr>
          <p:spPr>
            <a:xfrm>
              <a:off x="11527790" y="5535930"/>
              <a:ext cx="377825" cy="37782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4" name="椭圆 153"/>
            <p:cNvSpPr/>
            <p:nvPr/>
          </p:nvSpPr>
          <p:spPr>
            <a:xfrm>
              <a:off x="400685" y="817245"/>
              <a:ext cx="271145" cy="27114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5" name="椭圆 154"/>
            <p:cNvSpPr/>
            <p:nvPr/>
          </p:nvSpPr>
          <p:spPr>
            <a:xfrm>
              <a:off x="10687050" y="6111240"/>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6" name="椭圆 155"/>
            <p:cNvSpPr/>
            <p:nvPr/>
          </p:nvSpPr>
          <p:spPr>
            <a:xfrm>
              <a:off x="922655" y="273685"/>
              <a:ext cx="617855" cy="617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7" name="椭圆 156"/>
            <p:cNvSpPr/>
            <p:nvPr/>
          </p:nvSpPr>
          <p:spPr>
            <a:xfrm>
              <a:off x="11727180" y="482473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8" name="椭圆 157"/>
            <p:cNvSpPr/>
            <p:nvPr/>
          </p:nvSpPr>
          <p:spPr>
            <a:xfrm>
              <a:off x="270510" y="1393190"/>
              <a:ext cx="236855" cy="236855"/>
            </a:xfrm>
            <a:prstGeom prst="ellipse">
              <a:avLst/>
            </a:pr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7" name="文本框 56"/>
          <p:cNvSpPr txBox="1"/>
          <p:nvPr/>
        </p:nvSpPr>
        <p:spPr>
          <a:xfrm>
            <a:off x="4632960" y="1141095"/>
            <a:ext cx="2923540" cy="2646878"/>
          </a:xfrm>
          <a:prstGeom prst="rect">
            <a:avLst/>
          </a:prstGeom>
          <a:noFill/>
        </p:spPr>
        <p:txBody>
          <a:bodyPr wrap="square" rtlCol="0">
            <a:spAutoFit/>
          </a:bodyPr>
          <a:lstStyle/>
          <a:p>
            <a:pPr algn="ctr"/>
            <a:r>
              <a:rPr lang="en-US" altLang="zh-CN" sz="16600" dirty="0">
                <a:solidFill>
                  <a:srgbClr val="003F88"/>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a:t>
            </a:r>
            <a:endParaRPr lang="en-US" altLang="zh-CN" sz="16600" dirty="0">
              <a:solidFill>
                <a:srgbClr val="003F88"/>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sp>
        <p:nvSpPr>
          <p:cNvPr id="27" name="文本框 26"/>
          <p:cNvSpPr txBox="1"/>
          <p:nvPr/>
        </p:nvSpPr>
        <p:spPr>
          <a:xfrm>
            <a:off x="3720465" y="3554095"/>
            <a:ext cx="5802630" cy="706755"/>
          </a:xfrm>
          <a:prstGeom prst="rect">
            <a:avLst/>
          </a:prstGeom>
          <a:noFill/>
        </p:spPr>
        <p:txBody>
          <a:bodyPr wrap="square" rtlCol="0">
            <a:spAutoFit/>
          </a:bodyPr>
          <a:lstStyle/>
          <a:p>
            <a:pPr algn="l"/>
            <a:r>
              <a:rPr lang="en-US" altLang="zh-CN" sz="4000">
                <a:solidFill>
                  <a:srgbClr val="003F88"/>
                </a:solidFill>
                <a:latin typeface="思源黑体" panose="020B0500000000000000" pitchFamily="34" charset="-122"/>
                <a:ea typeface="思源黑体" panose="020B0500000000000000" pitchFamily="34" charset="-122"/>
                <a:sym typeface="思源黑体" panose="020B0500000000000000" pitchFamily="34" charset="-122"/>
              </a:rPr>
              <a:t>In-context Learning</a:t>
            </a:r>
            <a:endParaRPr lang="zh-CN" altLang="en-US" sz="4000" b="1">
              <a:solidFill>
                <a:srgbClr val="003F88"/>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8" name="Text Placeholder 8"/>
          <p:cNvSpPr txBox="1"/>
          <p:nvPr>
            <p:custDataLst>
              <p:tags r:id="rId2"/>
            </p:custDataLst>
          </p:nvPr>
        </p:nvSpPr>
        <p:spPr>
          <a:xfrm>
            <a:off x="781416" y="1130567"/>
            <a:ext cx="2009593" cy="336342"/>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en-US" altLang="zh-CN"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定义</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143" name="Text Placeholder 9"/>
          <p:cNvSpPr txBox="1"/>
          <p:nvPr/>
        </p:nvSpPr>
        <p:spPr>
          <a:xfrm>
            <a:off x="781685" y="1526540"/>
            <a:ext cx="9338945" cy="89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nSpc>
                <a:spcPct val="130000"/>
              </a:lnSpc>
            </a:pPr>
            <a:r>
              <a:rPr lang="zh-CN" altLang="en-US" sz="1800" dirty="0">
                <a:solidFill>
                  <a:schemeClr val="tx1">
                    <a:lumMod val="85000"/>
                    <a:lumOff val="15000"/>
                  </a:schemeClr>
                </a:solidFill>
                <a:latin typeface="微软雅黑" panose="020B0503020204020204" charset="-122"/>
                <a:ea typeface="微软雅黑" panose="020B0503020204020204" charset="-122"/>
                <a:sym typeface="+mn-ea"/>
              </a:rPr>
              <a:t>In-</a:t>
            </a:r>
            <a:r>
              <a:rPr lang="en-US" altLang="zh-CN" sz="1800" dirty="0">
                <a:solidFill>
                  <a:schemeClr val="tx1">
                    <a:lumMod val="85000"/>
                    <a:lumOff val="15000"/>
                  </a:schemeClr>
                </a:solidFill>
                <a:latin typeface="微软雅黑" panose="020B0503020204020204" charset="-122"/>
                <a:ea typeface="微软雅黑" panose="020B0503020204020204" charset="-122"/>
                <a:sym typeface="+mn-ea"/>
              </a:rPr>
              <a:t>C</a:t>
            </a:r>
            <a:r>
              <a:rPr lang="zh-CN" altLang="en-US" sz="1800" dirty="0">
                <a:solidFill>
                  <a:schemeClr val="tx1">
                    <a:lumMod val="85000"/>
                    <a:lumOff val="15000"/>
                  </a:schemeClr>
                </a:solidFill>
                <a:latin typeface="微软雅黑" panose="020B0503020204020204" charset="-122"/>
                <a:ea typeface="微软雅黑" panose="020B0503020204020204" charset="-122"/>
                <a:sym typeface="+mn-ea"/>
              </a:rPr>
              <a:t>ontext Learning是利用已经预训练好的大型模型，通过少量的上下文示例来推理和解决</a:t>
            </a:r>
            <a:r>
              <a:rPr lang="zh-CN" altLang="en-US" sz="1800" b="1" dirty="0">
                <a:solidFill>
                  <a:schemeClr val="tx1">
                    <a:lumMod val="85000"/>
                    <a:lumOff val="15000"/>
                  </a:schemeClr>
                </a:solidFill>
                <a:latin typeface="微软雅黑" panose="020B0503020204020204" charset="-122"/>
                <a:ea typeface="微软雅黑" panose="020B0503020204020204" charset="-122"/>
                <a:sym typeface="+mn-ea"/>
              </a:rPr>
              <a:t>新任务</a:t>
            </a:r>
            <a:r>
              <a:rPr lang="zh-CN" altLang="en-US" sz="1800" dirty="0">
                <a:solidFill>
                  <a:schemeClr val="tx1">
                    <a:lumMod val="85000"/>
                    <a:lumOff val="15000"/>
                  </a:schemeClr>
                </a:solidFill>
                <a:latin typeface="微软雅黑" panose="020B0503020204020204" charset="-122"/>
                <a:ea typeface="微软雅黑" panose="020B0503020204020204" charset="-122"/>
                <a:sym typeface="+mn-ea"/>
              </a:rPr>
              <a:t>的技术。在无需微调模型的情况下，只需修改示例和模板就能适应新的任务；</a:t>
            </a:r>
            <a:endPar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3" name="图片 2"/>
          <p:cNvPicPr/>
          <p:nvPr>
            <p:custDataLst>
              <p:tags r:id="rId3"/>
            </p:custDataLst>
          </p:nvPr>
        </p:nvPicPr>
        <p:blipFill>
          <a:blip r:embed="rId4"/>
        </p:blipFill>
        <p:spPr>
          <a:xfrm>
            <a:off x="2047240" y="2384637"/>
            <a:ext cx="7426960" cy="2796540"/>
          </a:xfrm>
          <a:prstGeom prst="rect">
            <a:avLst/>
          </a:prstGeom>
        </p:spPr>
      </p:pic>
      <p:sp>
        <p:nvSpPr>
          <p:cNvPr id="102" name="矩形 101"/>
          <p:cNvSpPr/>
          <p:nvPr>
            <p:custDataLst>
              <p:tags r:id="rId5"/>
            </p:custDataLst>
          </p:nvPr>
        </p:nvSpPr>
        <p:spPr>
          <a:xfrm>
            <a:off x="798407" y="5270077"/>
            <a:ext cx="10659533" cy="1568450"/>
          </a:xfrm>
          <a:prstGeom prst="rect">
            <a:avLst/>
          </a:prstGeom>
        </p:spPr>
        <p:txBody>
          <a:bodyPr wrap="square">
            <a:spAutoFit/>
          </a:bodyPr>
          <a:p>
            <a:pPr fontAlgn="auto">
              <a:lnSpc>
                <a:spcPct val="150000"/>
              </a:lnSpc>
            </a:pPr>
            <a:r>
              <a:rPr lang="en-US" altLang="zh-CN" sz="1600" b="1" dirty="0">
                <a:solidFill>
                  <a:schemeClr val="tx1">
                    <a:lumMod val="85000"/>
                    <a:lumOff val="15000"/>
                  </a:schemeClr>
                </a:solidFill>
                <a:latin typeface="微软雅黑" panose="020B0503020204020204" charset="-122"/>
                <a:ea typeface="微软雅黑" panose="020B0503020204020204" charset="-122"/>
                <a:sym typeface="+mn-ea"/>
              </a:rPr>
              <a:t>Input</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1600" b="1" dirty="0">
                <a:solidFill>
                  <a:schemeClr val="tx1">
                    <a:lumMod val="85000"/>
                    <a:lumOff val="15000"/>
                  </a:schemeClr>
                </a:solidFill>
                <a:latin typeface="微软雅黑" panose="020B0503020204020204" charset="-122"/>
                <a:ea typeface="微软雅黑" panose="020B0503020204020204" charset="-122"/>
                <a:sym typeface="+mn-ea"/>
              </a:rPr>
              <a:t>上下文示例</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a:t>
            </a:r>
            <a:r>
              <a:rPr lang="zh-CN" altLang="en-US" sz="1600" b="1" dirty="0">
                <a:solidFill>
                  <a:schemeClr val="tx1">
                    <a:lumMod val="85000"/>
                    <a:lumOff val="15000"/>
                  </a:schemeClr>
                </a:solidFill>
                <a:latin typeface="微软雅黑" panose="020B0503020204020204" charset="-122"/>
                <a:ea typeface="微软雅黑" panose="020B0503020204020204" charset="-122"/>
                <a:sym typeface="+mn-ea"/>
              </a:rPr>
              <a:t>查询文本</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indent="457200" fontAlgn="auto">
              <a:lnSpc>
                <a:spcPct val="150000"/>
              </a:lnSpc>
            </a:pP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根据已标注的示例，模型可以学习和理解任务的模式；然后根据查询文本进行推理，并输出结果；</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fontAlgn="auto">
              <a:lnSpc>
                <a:spcPct val="150000"/>
              </a:lnSpc>
            </a:pPr>
            <a:r>
              <a:rPr lang="zh-CN" altLang="en-US" sz="1600" b="1" dirty="0">
                <a:solidFill>
                  <a:schemeClr val="tx1">
                    <a:lumMod val="85000"/>
                    <a:lumOff val="15000"/>
                  </a:schemeClr>
                </a:solidFill>
                <a:latin typeface="微软雅黑" panose="020B0503020204020204" charset="-122"/>
                <a:ea typeface="微软雅黑" panose="020B0503020204020204" charset="-122"/>
                <a:sym typeface="+mn-ea"/>
              </a:rPr>
              <a:t>示例准备：</a:t>
            </a:r>
            <a:r>
              <a:rPr lang="zh-CN" altLang="en-US" sz="1600" dirty="0">
                <a:solidFill>
                  <a:schemeClr val="tx1">
                    <a:lumMod val="85000"/>
                    <a:lumOff val="15000"/>
                  </a:schemeClr>
                </a:solidFill>
                <a:latin typeface="微软雅黑" panose="020B0503020204020204" charset="-122"/>
                <a:ea typeface="微软雅黑" panose="020B0503020204020204" charset="-122"/>
              </a:rPr>
              <a:t>预先标注好的示例（“Delicious food!”），并赋予情感标签（1 表示正面情感，0 表示负面情感）。</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a:p>
            <a:pPr fontAlgn="auto">
              <a:lnSpc>
                <a:spcPct val="150000"/>
              </a:lnSpc>
            </a:pPr>
            <a:r>
              <a:rPr lang="zh-CN" altLang="en-US" sz="1600" b="1" dirty="0">
                <a:solidFill>
                  <a:schemeClr val="tx1">
                    <a:lumMod val="85000"/>
                    <a:lumOff val="15000"/>
                  </a:schemeClr>
                </a:solidFill>
                <a:latin typeface="微软雅黑" panose="020B0503020204020204" charset="-122"/>
                <a:ea typeface="微软雅黑" panose="020B0503020204020204" charset="-122"/>
                <a:sym typeface="+mn-ea"/>
              </a:rPr>
              <a:t>Template</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：模板将示例格式化，其定义了如何将文本和标签</a:t>
            </a:r>
            <a:r>
              <a:rPr lang="zh-CN" altLang="en-US" sz="1600" b="1" dirty="0">
                <a:solidFill>
                  <a:schemeClr val="tx1">
                    <a:lumMod val="85000"/>
                    <a:lumOff val="15000"/>
                  </a:schemeClr>
                </a:solidFill>
                <a:latin typeface="微软雅黑" panose="020B0503020204020204" charset="-122"/>
                <a:ea typeface="微软雅黑" panose="020B0503020204020204" charset="-122"/>
                <a:sym typeface="+mn-ea"/>
              </a:rPr>
              <a:t>结合</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起来展示给模型。</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60032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21" name="图片 1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22" name="圆角矩形 19"/>
          <p:cNvSpPr/>
          <p:nvPr>
            <p:custDataLst>
              <p:tags r:id="rId2"/>
            </p:custDataLst>
          </p:nvPr>
        </p:nvSpPr>
        <p:spPr>
          <a:xfrm rot="5400000" flipH="1">
            <a:off x="4907604" y="-1613863"/>
            <a:ext cx="1460936" cy="7570656"/>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23" name="圆角矩形 20"/>
          <p:cNvSpPr/>
          <p:nvPr>
            <p:custDataLst>
              <p:tags r:id="rId3"/>
            </p:custDataLst>
          </p:nvPr>
        </p:nvSpPr>
        <p:spPr>
          <a:xfrm>
            <a:off x="1933050" y="1494910"/>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24" name="空心弧 123"/>
          <p:cNvSpPr/>
          <p:nvPr>
            <p:custDataLst>
              <p:tags r:id="rId4"/>
            </p:custDataLst>
          </p:nvPr>
        </p:nvSpPr>
        <p:spPr>
          <a:xfrm rot="5400000" flipH="1">
            <a:off x="7999877" y="1494910"/>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25" name="任意多边形 22"/>
          <p:cNvSpPr/>
          <p:nvPr>
            <p:custDataLst>
              <p:tags r:id="rId5"/>
            </p:custDataLst>
          </p:nvPr>
        </p:nvSpPr>
        <p:spPr bwMode="auto">
          <a:xfrm>
            <a:off x="2648708" y="1679047"/>
            <a:ext cx="317106" cy="301192"/>
          </a:xfrm>
          <a:custGeom>
            <a:avLst/>
            <a:gdLst>
              <a:gd name="connsiteX0" fmla="*/ 393307 w 442913"/>
              <a:gd name="connsiteY0" fmla="*/ 42025 h 420687"/>
              <a:gd name="connsiteX1" fmla="*/ 404196 w 442913"/>
              <a:gd name="connsiteY1" fmla="*/ 48258 h 420687"/>
              <a:gd name="connsiteX2" fmla="*/ 411973 w 442913"/>
              <a:gd name="connsiteY2" fmla="*/ 137862 h 420687"/>
              <a:gd name="connsiteX3" fmla="*/ 404196 w 442913"/>
              <a:gd name="connsiteY3" fmla="*/ 142537 h 420687"/>
              <a:gd name="connsiteX4" fmla="*/ 385529 w 442913"/>
              <a:gd name="connsiteY4" fmla="*/ 130849 h 420687"/>
              <a:gd name="connsiteX5" fmla="*/ 371529 w 442913"/>
              <a:gd name="connsiteY5" fmla="*/ 133966 h 420687"/>
              <a:gd name="connsiteX6" fmla="*/ 282086 w 442913"/>
              <a:gd name="connsiteY6" fmla="*/ 267203 h 420687"/>
              <a:gd name="connsiteX7" fmla="*/ 267308 w 442913"/>
              <a:gd name="connsiteY7" fmla="*/ 272658 h 420687"/>
              <a:gd name="connsiteX8" fmla="*/ 167754 w 442913"/>
              <a:gd name="connsiteY8" fmla="*/ 234478 h 420687"/>
              <a:gd name="connsiteX9" fmla="*/ 151421 w 442913"/>
              <a:gd name="connsiteY9" fmla="*/ 239153 h 420687"/>
              <a:gd name="connsiteX10" fmla="*/ 72088 w 442913"/>
              <a:gd name="connsiteY10" fmla="*/ 331874 h 420687"/>
              <a:gd name="connsiteX11" fmla="*/ 65088 w 442913"/>
              <a:gd name="connsiteY11" fmla="*/ 329537 h 420687"/>
              <a:gd name="connsiteX12" fmla="*/ 65088 w 442913"/>
              <a:gd name="connsiteY12" fmla="*/ 267983 h 420687"/>
              <a:gd name="connsiteX13" fmla="*/ 72088 w 442913"/>
              <a:gd name="connsiteY13" fmla="*/ 250062 h 420687"/>
              <a:gd name="connsiteX14" fmla="*/ 133532 w 442913"/>
              <a:gd name="connsiteY14" fmla="*/ 174483 h 420687"/>
              <a:gd name="connsiteX15" fmla="*/ 149865 w 442913"/>
              <a:gd name="connsiteY15" fmla="*/ 170587 h 420687"/>
              <a:gd name="connsiteX16" fmla="*/ 248642 w 442913"/>
              <a:gd name="connsiteY16" fmla="*/ 207987 h 420687"/>
              <a:gd name="connsiteX17" fmla="*/ 264197 w 442913"/>
              <a:gd name="connsiteY17" fmla="*/ 202533 h 420687"/>
              <a:gd name="connsiteX18" fmla="*/ 327196 w 442913"/>
              <a:gd name="connsiteY18" fmla="*/ 106695 h 420687"/>
              <a:gd name="connsiteX19" fmla="*/ 324085 w 442913"/>
              <a:gd name="connsiteY19" fmla="*/ 91891 h 420687"/>
              <a:gd name="connsiteX20" fmla="*/ 308530 w 442913"/>
              <a:gd name="connsiteY20" fmla="*/ 82541 h 420687"/>
              <a:gd name="connsiteX21" fmla="*/ 309308 w 442913"/>
              <a:gd name="connsiteY21" fmla="*/ 73191 h 420687"/>
              <a:gd name="connsiteX22" fmla="*/ 393307 w 442913"/>
              <a:gd name="connsiteY22" fmla="*/ 42025 h 420687"/>
              <a:gd name="connsiteX23" fmla="*/ 16289 w 442913"/>
              <a:gd name="connsiteY23" fmla="*/ 0 h 420687"/>
              <a:gd name="connsiteX24" fmla="*/ 33354 w 442913"/>
              <a:gd name="connsiteY24" fmla="*/ 13971 h 420687"/>
              <a:gd name="connsiteX25" fmla="*/ 33354 w 442913"/>
              <a:gd name="connsiteY25" fmla="*/ 366355 h 420687"/>
              <a:gd name="connsiteX26" fmla="*/ 53522 w 442913"/>
              <a:gd name="connsiteY26" fmla="*/ 386535 h 420687"/>
              <a:gd name="connsiteX27" fmla="*/ 429727 w 442913"/>
              <a:gd name="connsiteY27" fmla="*/ 386535 h 420687"/>
              <a:gd name="connsiteX28" fmla="*/ 442913 w 442913"/>
              <a:gd name="connsiteY28" fmla="*/ 403611 h 420687"/>
              <a:gd name="connsiteX29" fmla="*/ 429727 w 442913"/>
              <a:gd name="connsiteY29" fmla="*/ 420687 h 420687"/>
              <a:gd name="connsiteX30" fmla="*/ 20168 w 442913"/>
              <a:gd name="connsiteY30" fmla="*/ 420687 h 420687"/>
              <a:gd name="connsiteX31" fmla="*/ 0 w 442913"/>
              <a:gd name="connsiteY31" fmla="*/ 399730 h 420687"/>
              <a:gd name="connsiteX32" fmla="*/ 0 w 442913"/>
              <a:gd name="connsiteY32" fmla="*/ 13971 h 420687"/>
              <a:gd name="connsiteX33" fmla="*/ 16289 w 442913"/>
              <a:gd name="connsiteY33" fmla="*/ 0 h 4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913" h="420687">
                <a:moveTo>
                  <a:pt x="393307" y="42025"/>
                </a:moveTo>
                <a:cubicBezTo>
                  <a:pt x="398751" y="39687"/>
                  <a:pt x="403418" y="42804"/>
                  <a:pt x="404196" y="48258"/>
                </a:cubicBezTo>
                <a:cubicBezTo>
                  <a:pt x="404196" y="48258"/>
                  <a:pt x="404196" y="48258"/>
                  <a:pt x="411973" y="137862"/>
                </a:cubicBezTo>
                <a:cubicBezTo>
                  <a:pt x="412751" y="143316"/>
                  <a:pt x="408862" y="145654"/>
                  <a:pt x="404196" y="142537"/>
                </a:cubicBezTo>
                <a:lnTo>
                  <a:pt x="385529" y="130849"/>
                </a:lnTo>
                <a:cubicBezTo>
                  <a:pt x="380863" y="127733"/>
                  <a:pt x="374640" y="129291"/>
                  <a:pt x="371529" y="133966"/>
                </a:cubicBezTo>
                <a:cubicBezTo>
                  <a:pt x="371529" y="133966"/>
                  <a:pt x="371529" y="133966"/>
                  <a:pt x="282086" y="267203"/>
                </a:cubicBezTo>
                <a:cubicBezTo>
                  <a:pt x="278975" y="271878"/>
                  <a:pt x="271975" y="274216"/>
                  <a:pt x="267308" y="272658"/>
                </a:cubicBezTo>
                <a:cubicBezTo>
                  <a:pt x="267308" y="272658"/>
                  <a:pt x="267308" y="272658"/>
                  <a:pt x="167754" y="234478"/>
                </a:cubicBezTo>
                <a:cubicBezTo>
                  <a:pt x="162309" y="232920"/>
                  <a:pt x="155309" y="234478"/>
                  <a:pt x="151421" y="239153"/>
                </a:cubicBezTo>
                <a:cubicBezTo>
                  <a:pt x="151421" y="239153"/>
                  <a:pt x="151421" y="239153"/>
                  <a:pt x="72088" y="331874"/>
                </a:cubicBezTo>
                <a:cubicBezTo>
                  <a:pt x="68199" y="336549"/>
                  <a:pt x="65088" y="334991"/>
                  <a:pt x="65088" y="329537"/>
                </a:cubicBezTo>
                <a:cubicBezTo>
                  <a:pt x="65088" y="329537"/>
                  <a:pt x="65088" y="329537"/>
                  <a:pt x="65088" y="267983"/>
                </a:cubicBezTo>
                <a:cubicBezTo>
                  <a:pt x="65088" y="262528"/>
                  <a:pt x="68199" y="253958"/>
                  <a:pt x="72088" y="250062"/>
                </a:cubicBezTo>
                <a:cubicBezTo>
                  <a:pt x="72088" y="250062"/>
                  <a:pt x="72088" y="250062"/>
                  <a:pt x="133532" y="174483"/>
                </a:cubicBezTo>
                <a:cubicBezTo>
                  <a:pt x="137421" y="170587"/>
                  <a:pt x="145198" y="168249"/>
                  <a:pt x="149865" y="170587"/>
                </a:cubicBezTo>
                <a:cubicBezTo>
                  <a:pt x="149865" y="170587"/>
                  <a:pt x="149865" y="170587"/>
                  <a:pt x="248642" y="207987"/>
                </a:cubicBezTo>
                <a:cubicBezTo>
                  <a:pt x="254086" y="209545"/>
                  <a:pt x="261086" y="207208"/>
                  <a:pt x="264197" y="202533"/>
                </a:cubicBezTo>
                <a:cubicBezTo>
                  <a:pt x="264197" y="202533"/>
                  <a:pt x="264197" y="202533"/>
                  <a:pt x="327196" y="106695"/>
                </a:cubicBezTo>
                <a:cubicBezTo>
                  <a:pt x="330308" y="101241"/>
                  <a:pt x="328752" y="95008"/>
                  <a:pt x="324085" y="91891"/>
                </a:cubicBezTo>
                <a:cubicBezTo>
                  <a:pt x="324085" y="91891"/>
                  <a:pt x="324085" y="91891"/>
                  <a:pt x="308530" y="82541"/>
                </a:cubicBezTo>
                <a:cubicBezTo>
                  <a:pt x="303863" y="79424"/>
                  <a:pt x="304641" y="75529"/>
                  <a:pt x="309308" y="73191"/>
                </a:cubicBezTo>
                <a:cubicBezTo>
                  <a:pt x="309308" y="73191"/>
                  <a:pt x="309308" y="73191"/>
                  <a:pt x="393307" y="42025"/>
                </a:cubicBezTo>
                <a:close/>
                <a:moveTo>
                  <a:pt x="16289" y="0"/>
                </a:moveTo>
                <a:cubicBezTo>
                  <a:pt x="25597" y="0"/>
                  <a:pt x="33354" y="2328"/>
                  <a:pt x="33354" y="13971"/>
                </a:cubicBezTo>
                <a:cubicBezTo>
                  <a:pt x="33354" y="366355"/>
                  <a:pt x="33354" y="366355"/>
                  <a:pt x="33354" y="366355"/>
                </a:cubicBezTo>
                <a:cubicBezTo>
                  <a:pt x="33354" y="377221"/>
                  <a:pt x="42662" y="386535"/>
                  <a:pt x="53522" y="386535"/>
                </a:cubicBezTo>
                <a:cubicBezTo>
                  <a:pt x="429727" y="386535"/>
                  <a:pt x="429727" y="386535"/>
                  <a:pt x="429727" y="386535"/>
                </a:cubicBezTo>
                <a:cubicBezTo>
                  <a:pt x="440586" y="386535"/>
                  <a:pt x="442913" y="394297"/>
                  <a:pt x="442913" y="403611"/>
                </a:cubicBezTo>
                <a:cubicBezTo>
                  <a:pt x="442913" y="412925"/>
                  <a:pt x="440586" y="420687"/>
                  <a:pt x="429727" y="420687"/>
                </a:cubicBezTo>
                <a:cubicBezTo>
                  <a:pt x="20168" y="420687"/>
                  <a:pt x="20168" y="420687"/>
                  <a:pt x="20168" y="420687"/>
                </a:cubicBezTo>
                <a:cubicBezTo>
                  <a:pt x="9308" y="420687"/>
                  <a:pt x="0" y="410597"/>
                  <a:pt x="0" y="399730"/>
                </a:cubicBezTo>
                <a:cubicBezTo>
                  <a:pt x="0" y="13971"/>
                  <a:pt x="0" y="13971"/>
                  <a:pt x="0" y="13971"/>
                </a:cubicBezTo>
                <a:cubicBezTo>
                  <a:pt x="0" y="2328"/>
                  <a:pt x="6981" y="0"/>
                  <a:pt x="16289"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26" name="TextBox 13"/>
          <p:cNvSpPr txBox="1"/>
          <p:nvPr>
            <p:custDataLst>
              <p:tags r:id="rId6"/>
            </p:custDataLst>
          </p:nvPr>
        </p:nvSpPr>
        <p:spPr>
          <a:xfrm>
            <a:off x="4116183" y="1614016"/>
            <a:ext cx="3884098" cy="1128395"/>
          </a:xfrm>
          <a:prstGeom prst="rect">
            <a:avLst/>
          </a:prstGeom>
          <a:noFill/>
        </p:spPr>
        <p:txBody>
          <a:bodyPr wrap="square" lIns="0" tIns="0" rIns="0" bIns="0" rtlCol="0">
            <a:spAutoFit/>
          </a:bodyPr>
          <a:lstStyle/>
          <a:p>
            <a:pPr algn="l">
              <a:lnSpc>
                <a:spcPts val="2200"/>
              </a:lnSpc>
            </a:pP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示例选择的目标：回答哪些示例对于ICL是好的选择？</a:t>
            </a:r>
            <a:endParaRPr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gn="l">
              <a:lnSpc>
                <a:spcPts val="2200"/>
              </a:lnSpc>
            </a:pP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两种方法：基于预定义指标的无监督方法和监督方法。</a:t>
            </a:r>
            <a:endParaRPr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27" name="TextBox 14"/>
          <p:cNvSpPr txBox="1"/>
          <p:nvPr>
            <p:custDataLst>
              <p:tags r:id="rId7"/>
            </p:custDataLst>
          </p:nvPr>
        </p:nvSpPr>
        <p:spPr>
          <a:xfrm>
            <a:off x="2192950" y="2142888"/>
            <a:ext cx="1228622" cy="338455"/>
          </a:xfrm>
          <a:prstGeom prst="rect">
            <a:avLst/>
          </a:prstGeom>
          <a:noFill/>
        </p:spPr>
        <p:txBody>
          <a:bodyPr wrap="square" lIns="0" tIns="0" rIns="0" bIns="0" rtlCol="0">
            <a:spAutoFit/>
          </a:bodyPr>
          <a:lstStyle/>
          <a:p>
            <a:pPr algn="ctr"/>
            <a:r>
              <a:rPr lang="zh-CN" altLang="en-US" sz="2200" dirty="0">
                <a:solidFill>
                  <a:schemeClr val="bg1"/>
                </a:solidFill>
                <a:latin typeface="思源黑体 Normal" panose="020B0400000000000000" pitchFamily="34" charset="-122"/>
                <a:ea typeface="思源黑体 Normal" panose="020B0400000000000000" pitchFamily="34" charset="-122"/>
              </a:rPr>
              <a:t>示例</a:t>
            </a:r>
            <a:r>
              <a:rPr lang="zh-CN" altLang="en-US" sz="2200" dirty="0">
                <a:solidFill>
                  <a:schemeClr val="bg1"/>
                </a:solidFill>
                <a:latin typeface="思源黑体 Normal" panose="020B0400000000000000" pitchFamily="34" charset="-122"/>
                <a:ea typeface="思源黑体 Normal" panose="020B0400000000000000" pitchFamily="34" charset="-122"/>
              </a:rPr>
              <a:t>选择</a:t>
            </a:r>
            <a:endParaRPr lang="zh-CN" altLang="en-US" sz="2200" dirty="0">
              <a:solidFill>
                <a:schemeClr val="bg1"/>
              </a:solidFill>
              <a:latin typeface="思源黑体 Normal" panose="020B0400000000000000" pitchFamily="34" charset="-122"/>
              <a:ea typeface="思源黑体 Normal" panose="020B0400000000000000" pitchFamily="34" charset="-122"/>
            </a:endParaRPr>
          </a:p>
        </p:txBody>
      </p:sp>
      <p:sp>
        <p:nvSpPr>
          <p:cNvPr id="131" name="任意多边形 29"/>
          <p:cNvSpPr/>
          <p:nvPr>
            <p:custDataLst>
              <p:tags r:id="rId8"/>
            </p:custDataLst>
          </p:nvPr>
        </p:nvSpPr>
        <p:spPr bwMode="auto">
          <a:xfrm>
            <a:off x="9158669" y="3416598"/>
            <a:ext cx="332610" cy="215954"/>
          </a:xfrm>
          <a:custGeom>
            <a:avLst/>
            <a:gdLst>
              <a:gd name="connsiteX0" fmla="*/ 542180 w 547688"/>
              <a:gd name="connsiteY0" fmla="*/ 59519 h 355600"/>
              <a:gd name="connsiteX1" fmla="*/ 543735 w 547688"/>
              <a:gd name="connsiteY1" fmla="*/ 59519 h 355600"/>
              <a:gd name="connsiteX2" fmla="*/ 543735 w 547688"/>
              <a:gd name="connsiteY2" fmla="*/ 60325 h 355600"/>
              <a:gd name="connsiteX3" fmla="*/ 545351 w 547688"/>
              <a:gd name="connsiteY3" fmla="*/ 60325 h 355600"/>
              <a:gd name="connsiteX4" fmla="*/ 546130 w 547688"/>
              <a:gd name="connsiteY4" fmla="*/ 60325 h 355600"/>
              <a:gd name="connsiteX5" fmla="*/ 547688 w 547688"/>
              <a:gd name="connsiteY5" fmla="*/ 62662 h 355600"/>
              <a:gd name="connsiteX6" fmla="*/ 547688 w 547688"/>
              <a:gd name="connsiteY6" fmla="*/ 343885 h 355600"/>
              <a:gd name="connsiteX7" fmla="*/ 542953 w 547688"/>
              <a:gd name="connsiteY7" fmla="*/ 348282 h 355600"/>
              <a:gd name="connsiteX8" fmla="*/ 542277 w 547688"/>
              <a:gd name="connsiteY8" fmla="*/ 352085 h 355600"/>
              <a:gd name="connsiteX9" fmla="*/ 536734 w 547688"/>
              <a:gd name="connsiteY9" fmla="*/ 355600 h 355600"/>
              <a:gd name="connsiteX10" fmla="*/ 14002 w 547688"/>
              <a:gd name="connsiteY10" fmla="*/ 355600 h 355600"/>
              <a:gd name="connsiteX11" fmla="*/ 0 w 547688"/>
              <a:gd name="connsiteY11" fmla="*/ 343882 h 355600"/>
              <a:gd name="connsiteX12" fmla="*/ 0 w 547688"/>
              <a:gd name="connsiteY12" fmla="*/ 62644 h 355600"/>
              <a:gd name="connsiteX13" fmla="*/ 3112 w 547688"/>
              <a:gd name="connsiteY13" fmla="*/ 60301 h 355600"/>
              <a:gd name="connsiteX14" fmla="*/ 7779 w 547688"/>
              <a:gd name="connsiteY14" fmla="*/ 61082 h 355600"/>
              <a:gd name="connsiteX15" fmla="*/ 186522 w 547688"/>
              <a:gd name="connsiteY15" fmla="*/ 194014 h 355600"/>
              <a:gd name="connsiteX16" fmla="*/ 244997 w 547688"/>
              <a:gd name="connsiteY16" fmla="*/ 237502 h 355600"/>
              <a:gd name="connsiteX17" fmla="*/ 274716 w 547688"/>
              <a:gd name="connsiteY17" fmla="*/ 259511 h 355600"/>
              <a:gd name="connsiteX18" fmla="*/ 277702 w 547688"/>
              <a:gd name="connsiteY18" fmla="*/ 259511 h 355600"/>
              <a:gd name="connsiteX19" fmla="*/ 14875 w 547688"/>
              <a:gd name="connsiteY19" fmla="*/ 0 h 355600"/>
              <a:gd name="connsiteX20" fmla="*/ 536799 w 547688"/>
              <a:gd name="connsiteY20" fmla="*/ 0 h 355600"/>
              <a:gd name="connsiteX21" fmla="*/ 547688 w 547688"/>
              <a:gd name="connsiteY21" fmla="*/ 9331 h 355600"/>
              <a:gd name="connsiteX22" fmla="*/ 547688 w 547688"/>
              <a:gd name="connsiteY22" fmla="*/ 13218 h 355600"/>
              <a:gd name="connsiteX23" fmla="*/ 278559 w 547688"/>
              <a:gd name="connsiteY23" fmla="*/ 190500 h 355600"/>
              <a:gd name="connsiteX24" fmla="*/ 277003 w 547688"/>
              <a:gd name="connsiteY24" fmla="*/ 190500 h 355600"/>
              <a:gd name="connsiteX25" fmla="*/ 275448 w 547688"/>
              <a:gd name="connsiteY25" fmla="*/ 190500 h 355600"/>
              <a:gd name="connsiteX26" fmla="*/ 274260 w 547688"/>
              <a:gd name="connsiteY26" fmla="*/ 189726 h 355600"/>
              <a:gd name="connsiteX27" fmla="*/ 273425 w 547688"/>
              <a:gd name="connsiteY27" fmla="*/ 189726 h 355600"/>
              <a:gd name="connsiteX28" fmla="*/ 0 w 547688"/>
              <a:gd name="connsiteY28" fmla="*/ 13976 h 355600"/>
              <a:gd name="connsiteX29" fmla="*/ 0 w 547688"/>
              <a:gd name="connsiteY29" fmla="*/ 9330 h 355600"/>
              <a:gd name="connsiteX30" fmla="*/ 4674 w 547688"/>
              <a:gd name="connsiteY30" fmla="*/ 3427 h 355600"/>
              <a:gd name="connsiteX31" fmla="*/ 12919 w 547688"/>
              <a:gd name="connsiteY31" fmla="*/ 1805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688" h="355600">
                <a:moveTo>
                  <a:pt x="542180" y="59519"/>
                </a:moveTo>
                <a:cubicBezTo>
                  <a:pt x="542957" y="59519"/>
                  <a:pt x="542957" y="58738"/>
                  <a:pt x="543735" y="59519"/>
                </a:cubicBezTo>
                <a:lnTo>
                  <a:pt x="543735" y="60325"/>
                </a:lnTo>
                <a:lnTo>
                  <a:pt x="545351" y="60325"/>
                </a:lnTo>
                <a:cubicBezTo>
                  <a:pt x="545351" y="60325"/>
                  <a:pt x="546130" y="60325"/>
                  <a:pt x="546130" y="60325"/>
                </a:cubicBezTo>
                <a:cubicBezTo>
                  <a:pt x="546909" y="61104"/>
                  <a:pt x="547688" y="61883"/>
                  <a:pt x="547688" y="62662"/>
                </a:cubicBezTo>
                <a:cubicBezTo>
                  <a:pt x="547688" y="62662"/>
                  <a:pt x="547688" y="62662"/>
                  <a:pt x="547688" y="343885"/>
                </a:cubicBezTo>
                <a:lnTo>
                  <a:pt x="542953" y="348282"/>
                </a:lnTo>
                <a:lnTo>
                  <a:pt x="542277" y="352085"/>
                </a:lnTo>
                <a:cubicBezTo>
                  <a:pt x="541207" y="354233"/>
                  <a:pt x="539457" y="355600"/>
                  <a:pt x="536734" y="355600"/>
                </a:cubicBezTo>
                <a:cubicBezTo>
                  <a:pt x="536734" y="355600"/>
                  <a:pt x="536734" y="355600"/>
                  <a:pt x="14002" y="355600"/>
                </a:cubicBezTo>
                <a:cubicBezTo>
                  <a:pt x="7779" y="355600"/>
                  <a:pt x="0" y="350132"/>
                  <a:pt x="0" y="343882"/>
                </a:cubicBezTo>
                <a:cubicBezTo>
                  <a:pt x="0" y="343882"/>
                  <a:pt x="0" y="343882"/>
                  <a:pt x="0" y="62644"/>
                </a:cubicBezTo>
                <a:cubicBezTo>
                  <a:pt x="0" y="61863"/>
                  <a:pt x="2334" y="61082"/>
                  <a:pt x="3112" y="60301"/>
                </a:cubicBezTo>
                <a:cubicBezTo>
                  <a:pt x="3889" y="60301"/>
                  <a:pt x="7001" y="60301"/>
                  <a:pt x="7779" y="61082"/>
                </a:cubicBezTo>
                <a:cubicBezTo>
                  <a:pt x="7779" y="61082"/>
                  <a:pt x="7779" y="61082"/>
                  <a:pt x="186522" y="194014"/>
                </a:cubicBezTo>
                <a:lnTo>
                  <a:pt x="244997" y="237502"/>
                </a:lnTo>
                <a:lnTo>
                  <a:pt x="274716" y="259511"/>
                </a:lnTo>
                <a:lnTo>
                  <a:pt x="277702" y="259511"/>
                </a:lnTo>
                <a:close/>
                <a:moveTo>
                  <a:pt x="14875" y="0"/>
                </a:moveTo>
                <a:cubicBezTo>
                  <a:pt x="14875" y="0"/>
                  <a:pt x="14875" y="0"/>
                  <a:pt x="536799" y="0"/>
                </a:cubicBezTo>
                <a:cubicBezTo>
                  <a:pt x="543021" y="0"/>
                  <a:pt x="547688" y="3888"/>
                  <a:pt x="547688" y="9331"/>
                </a:cubicBezTo>
                <a:cubicBezTo>
                  <a:pt x="547688" y="9331"/>
                  <a:pt x="547688" y="9331"/>
                  <a:pt x="547688" y="13218"/>
                </a:cubicBezTo>
                <a:cubicBezTo>
                  <a:pt x="547688" y="13218"/>
                  <a:pt x="547688" y="13218"/>
                  <a:pt x="278559" y="190500"/>
                </a:cubicBezTo>
                <a:cubicBezTo>
                  <a:pt x="277781" y="190500"/>
                  <a:pt x="277003" y="190500"/>
                  <a:pt x="277003" y="190500"/>
                </a:cubicBezTo>
                <a:cubicBezTo>
                  <a:pt x="276226" y="190500"/>
                  <a:pt x="276226" y="190500"/>
                  <a:pt x="275448" y="190500"/>
                </a:cubicBezTo>
                <a:lnTo>
                  <a:pt x="274260" y="189726"/>
                </a:lnTo>
                <a:lnTo>
                  <a:pt x="273425" y="189726"/>
                </a:lnTo>
                <a:cubicBezTo>
                  <a:pt x="273425" y="189726"/>
                  <a:pt x="273425" y="189726"/>
                  <a:pt x="0" y="13976"/>
                </a:cubicBezTo>
                <a:cubicBezTo>
                  <a:pt x="0" y="13976"/>
                  <a:pt x="0" y="13976"/>
                  <a:pt x="0" y="9330"/>
                </a:cubicBezTo>
                <a:cubicBezTo>
                  <a:pt x="0" y="6621"/>
                  <a:pt x="1948" y="4685"/>
                  <a:pt x="4674" y="3427"/>
                </a:cubicBezTo>
                <a:lnTo>
                  <a:pt x="12919" y="1805"/>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33" name="TextBox 14"/>
          <p:cNvSpPr txBox="1"/>
          <p:nvPr>
            <p:custDataLst>
              <p:tags r:id="rId9"/>
            </p:custDataLst>
          </p:nvPr>
        </p:nvSpPr>
        <p:spPr>
          <a:xfrm>
            <a:off x="8624876" y="3801387"/>
            <a:ext cx="1228622" cy="338455"/>
          </a:xfrm>
          <a:prstGeom prst="rect">
            <a:avLst/>
          </a:prstGeom>
          <a:noFill/>
        </p:spPr>
        <p:txBody>
          <a:bodyPr wrap="square" lIns="0" tIns="0" rIns="0" bIns="0" rtlCol="0">
            <a:spAutoFit/>
          </a:bodyPr>
          <a:lstStyle/>
          <a:p>
            <a:pPr algn="ctr"/>
            <a:r>
              <a:rPr lang="zh-CN" altLang="en-US" sz="2200" dirty="0">
                <a:solidFill>
                  <a:schemeClr val="bg1"/>
                </a:solidFill>
                <a:latin typeface="思源黑体 Normal" panose="020B0400000000000000" pitchFamily="34" charset="-122"/>
                <a:ea typeface="思源黑体 Normal" panose="020B0400000000000000" pitchFamily="34" charset="-122"/>
              </a:rPr>
              <a:t>视觉</a:t>
            </a:r>
            <a:r>
              <a:rPr lang="en-US" altLang="zh-CN" sz="2200" dirty="0">
                <a:solidFill>
                  <a:schemeClr val="bg1"/>
                </a:solidFill>
                <a:latin typeface="思源黑体 Normal" panose="020B0400000000000000" pitchFamily="34" charset="-122"/>
                <a:ea typeface="思源黑体 Normal" panose="020B0400000000000000" pitchFamily="34" charset="-122"/>
              </a:rPr>
              <a:t>ICL</a:t>
            </a:r>
            <a:endParaRPr lang="en-US" altLang="zh-CN" sz="2200" dirty="0">
              <a:solidFill>
                <a:schemeClr val="bg1"/>
              </a:solidFill>
              <a:latin typeface="思源黑体 Normal" panose="020B0400000000000000" pitchFamily="34" charset="-122"/>
              <a:ea typeface="思源黑体 Normal" panose="020B0400000000000000" pitchFamily="34" charset="-122"/>
            </a:endParaRPr>
          </a:p>
        </p:txBody>
      </p:sp>
      <p:sp>
        <p:nvSpPr>
          <p:cNvPr id="134" name="圆角矩形 33"/>
          <p:cNvSpPr/>
          <p:nvPr>
            <p:custDataLst>
              <p:tags r:id="rId10"/>
            </p:custDataLst>
          </p:nvPr>
        </p:nvSpPr>
        <p:spPr>
          <a:xfrm rot="5400000" flipH="1">
            <a:off x="4908184" y="1718620"/>
            <a:ext cx="1460936" cy="7570654"/>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35" name="圆角矩形 34"/>
          <p:cNvSpPr/>
          <p:nvPr>
            <p:custDataLst>
              <p:tags r:id="rId11"/>
            </p:custDataLst>
          </p:nvPr>
        </p:nvSpPr>
        <p:spPr>
          <a:xfrm>
            <a:off x="1921598" y="4827393"/>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36" name="空心弧 135"/>
          <p:cNvSpPr/>
          <p:nvPr>
            <p:custDataLst>
              <p:tags r:id="rId12"/>
            </p:custDataLst>
          </p:nvPr>
        </p:nvSpPr>
        <p:spPr>
          <a:xfrm rot="5400000" flipH="1">
            <a:off x="7997576" y="4827393"/>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37" name="Freeform 11"/>
          <p:cNvSpPr/>
          <p:nvPr>
            <p:custDataLst>
              <p:tags r:id="rId13"/>
            </p:custDataLst>
          </p:nvPr>
        </p:nvSpPr>
        <p:spPr bwMode="auto">
          <a:xfrm>
            <a:off x="2632542" y="5060734"/>
            <a:ext cx="326534" cy="285466"/>
          </a:xfrm>
          <a:custGeom>
            <a:avLst/>
            <a:gdLst>
              <a:gd name="T0" fmla="*/ 562 w 664"/>
              <a:gd name="T1" fmla="*/ 379 h 583"/>
              <a:gd name="T2" fmla="*/ 485 w 664"/>
              <a:gd name="T3" fmla="*/ 414 h 583"/>
              <a:gd name="T4" fmla="*/ 328 w 664"/>
              <a:gd name="T5" fmla="*/ 332 h 583"/>
              <a:gd name="T6" fmla="*/ 338 w 664"/>
              <a:gd name="T7" fmla="*/ 274 h 583"/>
              <a:gd name="T8" fmla="*/ 324 w 664"/>
              <a:gd name="T9" fmla="*/ 208 h 583"/>
              <a:gd name="T10" fmla="*/ 447 w 664"/>
              <a:gd name="T11" fmla="*/ 134 h 583"/>
              <a:gd name="T12" fmla="*/ 495 w 664"/>
              <a:gd name="T13" fmla="*/ 152 h 583"/>
              <a:gd name="T14" fmla="*/ 571 w 664"/>
              <a:gd name="T15" fmla="*/ 76 h 583"/>
              <a:gd name="T16" fmla="*/ 495 w 664"/>
              <a:gd name="T17" fmla="*/ 0 h 583"/>
              <a:gd name="T18" fmla="*/ 419 w 664"/>
              <a:gd name="T19" fmla="*/ 76 h 583"/>
              <a:gd name="T20" fmla="*/ 422 w 664"/>
              <a:gd name="T21" fmla="*/ 95 h 583"/>
              <a:gd name="T22" fmla="*/ 300 w 664"/>
              <a:gd name="T23" fmla="*/ 168 h 583"/>
              <a:gd name="T24" fmla="*/ 169 w 664"/>
              <a:gd name="T25" fmla="*/ 105 h 583"/>
              <a:gd name="T26" fmla="*/ 0 w 664"/>
              <a:gd name="T27" fmla="*/ 274 h 583"/>
              <a:gd name="T28" fmla="*/ 169 w 664"/>
              <a:gd name="T29" fmla="*/ 443 h 583"/>
              <a:gd name="T30" fmla="*/ 306 w 664"/>
              <a:gd name="T31" fmla="*/ 373 h 583"/>
              <a:gd name="T32" fmla="*/ 464 w 664"/>
              <a:gd name="T33" fmla="*/ 456 h 583"/>
              <a:gd name="T34" fmla="*/ 460 w 664"/>
              <a:gd name="T35" fmla="*/ 481 h 583"/>
              <a:gd name="T36" fmla="*/ 562 w 664"/>
              <a:gd name="T37" fmla="*/ 583 h 583"/>
              <a:gd name="T38" fmla="*/ 664 w 664"/>
              <a:gd name="T39" fmla="*/ 481 h 583"/>
              <a:gd name="T40" fmla="*/ 562 w 664"/>
              <a:gd name="T41" fmla="*/ 3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4" h="583">
                <a:moveTo>
                  <a:pt x="562" y="379"/>
                </a:moveTo>
                <a:cubicBezTo>
                  <a:pt x="532" y="379"/>
                  <a:pt x="504" y="393"/>
                  <a:pt x="485" y="414"/>
                </a:cubicBezTo>
                <a:cubicBezTo>
                  <a:pt x="328" y="332"/>
                  <a:pt x="328" y="332"/>
                  <a:pt x="328" y="332"/>
                </a:cubicBezTo>
                <a:cubicBezTo>
                  <a:pt x="334" y="314"/>
                  <a:pt x="338" y="295"/>
                  <a:pt x="338" y="274"/>
                </a:cubicBezTo>
                <a:cubicBezTo>
                  <a:pt x="338" y="251"/>
                  <a:pt x="333" y="229"/>
                  <a:pt x="324" y="208"/>
                </a:cubicBezTo>
                <a:cubicBezTo>
                  <a:pt x="447" y="134"/>
                  <a:pt x="447" y="134"/>
                  <a:pt x="447" y="134"/>
                </a:cubicBezTo>
                <a:cubicBezTo>
                  <a:pt x="460" y="145"/>
                  <a:pt x="477" y="152"/>
                  <a:pt x="495" y="152"/>
                </a:cubicBezTo>
                <a:cubicBezTo>
                  <a:pt x="537" y="152"/>
                  <a:pt x="571" y="118"/>
                  <a:pt x="571" y="76"/>
                </a:cubicBezTo>
                <a:cubicBezTo>
                  <a:pt x="571" y="34"/>
                  <a:pt x="537" y="0"/>
                  <a:pt x="495" y="0"/>
                </a:cubicBezTo>
                <a:cubicBezTo>
                  <a:pt x="453" y="0"/>
                  <a:pt x="419" y="34"/>
                  <a:pt x="419" y="76"/>
                </a:cubicBezTo>
                <a:cubicBezTo>
                  <a:pt x="419" y="83"/>
                  <a:pt x="421" y="89"/>
                  <a:pt x="422" y="95"/>
                </a:cubicBezTo>
                <a:cubicBezTo>
                  <a:pt x="300" y="168"/>
                  <a:pt x="300" y="168"/>
                  <a:pt x="300" y="168"/>
                </a:cubicBezTo>
                <a:cubicBezTo>
                  <a:pt x="269" y="130"/>
                  <a:pt x="222" y="105"/>
                  <a:pt x="169" y="105"/>
                </a:cubicBezTo>
                <a:cubicBezTo>
                  <a:pt x="76" y="105"/>
                  <a:pt x="0" y="181"/>
                  <a:pt x="0" y="274"/>
                </a:cubicBezTo>
                <a:cubicBezTo>
                  <a:pt x="0" y="368"/>
                  <a:pt x="76" y="443"/>
                  <a:pt x="169" y="443"/>
                </a:cubicBezTo>
                <a:cubicBezTo>
                  <a:pt x="225" y="443"/>
                  <a:pt x="275" y="416"/>
                  <a:pt x="306" y="373"/>
                </a:cubicBezTo>
                <a:cubicBezTo>
                  <a:pt x="464" y="456"/>
                  <a:pt x="464" y="456"/>
                  <a:pt x="464" y="456"/>
                </a:cubicBezTo>
                <a:cubicBezTo>
                  <a:pt x="461" y="464"/>
                  <a:pt x="460" y="472"/>
                  <a:pt x="460" y="481"/>
                </a:cubicBezTo>
                <a:cubicBezTo>
                  <a:pt x="460" y="538"/>
                  <a:pt x="506" y="583"/>
                  <a:pt x="562" y="583"/>
                </a:cubicBezTo>
                <a:cubicBezTo>
                  <a:pt x="619" y="583"/>
                  <a:pt x="664" y="538"/>
                  <a:pt x="664" y="481"/>
                </a:cubicBezTo>
                <a:cubicBezTo>
                  <a:pt x="664" y="425"/>
                  <a:pt x="619" y="379"/>
                  <a:pt x="562" y="379"/>
                </a:cubicBez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思源黑体 Normal" panose="020B0400000000000000" pitchFamily="34" charset="-122"/>
              <a:ea typeface="思源黑体 Normal" panose="020B0400000000000000" pitchFamily="34" charset="-122"/>
            </a:endParaRPr>
          </a:p>
        </p:txBody>
      </p:sp>
      <p:sp>
        <p:nvSpPr>
          <p:cNvPr id="138" name="TextBox 14"/>
          <p:cNvSpPr txBox="1"/>
          <p:nvPr>
            <p:custDataLst>
              <p:tags r:id="rId14"/>
            </p:custDataLst>
          </p:nvPr>
        </p:nvSpPr>
        <p:spPr>
          <a:xfrm>
            <a:off x="2122170" y="5506085"/>
            <a:ext cx="1346835" cy="338455"/>
          </a:xfrm>
          <a:prstGeom prst="rect">
            <a:avLst/>
          </a:prstGeom>
          <a:noFill/>
        </p:spPr>
        <p:txBody>
          <a:bodyPr wrap="square" lIns="0" tIns="0" rIns="0" bIns="0" rtlCol="0">
            <a:spAutoFit/>
          </a:bodyPr>
          <a:lstStyle/>
          <a:p>
            <a:pPr algn="ctr"/>
            <a:r>
              <a:rPr lang="zh-CN" altLang="en-US" sz="2200" dirty="0">
                <a:solidFill>
                  <a:schemeClr val="bg1"/>
                </a:solidFill>
                <a:latin typeface="思源黑体 Normal" panose="020B0400000000000000" pitchFamily="34" charset="-122"/>
                <a:ea typeface="思源黑体 Normal" panose="020B0400000000000000" pitchFamily="34" charset="-122"/>
              </a:rPr>
              <a:t>示例</a:t>
            </a:r>
            <a:r>
              <a:rPr lang="zh-CN" altLang="en-US" sz="2200" dirty="0">
                <a:solidFill>
                  <a:schemeClr val="bg1"/>
                </a:solidFill>
                <a:latin typeface="思源黑体 Normal" panose="020B0400000000000000" pitchFamily="34" charset="-122"/>
                <a:ea typeface="思源黑体 Normal" panose="020B0400000000000000" pitchFamily="34" charset="-122"/>
              </a:rPr>
              <a:t>排序</a:t>
            </a:r>
            <a:endParaRPr lang="zh-CN" altLang="en-US" sz="2200" dirty="0">
              <a:solidFill>
                <a:schemeClr val="bg1"/>
              </a:solidFill>
              <a:latin typeface="思源黑体 Normal" panose="020B0400000000000000" pitchFamily="34" charset="-122"/>
              <a:ea typeface="思源黑体 Normal" panose="020B0400000000000000" pitchFamily="34" charset="-122"/>
            </a:endParaRPr>
          </a:p>
        </p:txBody>
      </p:sp>
      <p:sp>
        <p:nvSpPr>
          <p:cNvPr id="139" name="TextBox 13"/>
          <p:cNvSpPr txBox="1"/>
          <p:nvPr>
            <p:custDataLst>
              <p:tags r:id="rId15"/>
            </p:custDataLst>
          </p:nvPr>
        </p:nvSpPr>
        <p:spPr>
          <a:xfrm>
            <a:off x="4086018" y="5088552"/>
            <a:ext cx="3884098" cy="845820"/>
          </a:xfrm>
          <a:prstGeom prst="rect">
            <a:avLst/>
          </a:prstGeom>
          <a:noFill/>
        </p:spPr>
        <p:txBody>
          <a:bodyPr wrap="square" lIns="0" tIns="0" rIns="0" bIns="0" rtlCol="0">
            <a:spAutoFit/>
          </a:bodyPr>
          <a:lstStyle/>
          <a:p>
            <a:pPr algn="l">
              <a:lnSpc>
                <a:spcPts val="2200"/>
              </a:lnSpc>
            </a:pP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示例排序的重要性：</a:t>
            </a:r>
            <a:r>
              <a:rPr 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示例</a:t>
            </a: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排序方式会影响ICL的性能，不同的排序可能导致不同的推理结果</a:t>
            </a:r>
            <a:endParaRPr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2" name="圆角矩形 19"/>
          <p:cNvSpPr/>
          <p:nvPr>
            <p:custDataLst>
              <p:tags r:id="rId16"/>
            </p:custDataLst>
          </p:nvPr>
        </p:nvSpPr>
        <p:spPr>
          <a:xfrm rot="5400000" flipH="1">
            <a:off x="4908239" y="-328"/>
            <a:ext cx="1460936" cy="7570656"/>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Normal" panose="020B0400000000000000" pitchFamily="34" charset="-122"/>
              <a:ea typeface="思源黑体 Normal" panose="020B0400000000000000" pitchFamily="34" charset="-122"/>
            </a:endParaRPr>
          </a:p>
        </p:txBody>
      </p:sp>
      <p:sp>
        <p:nvSpPr>
          <p:cNvPr id="3" name="圆角矩形 20"/>
          <p:cNvSpPr/>
          <p:nvPr>
            <p:custDataLst>
              <p:tags r:id="rId17"/>
            </p:custDataLst>
          </p:nvPr>
        </p:nvSpPr>
        <p:spPr>
          <a:xfrm>
            <a:off x="1933685" y="3108445"/>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Normal" panose="020B0400000000000000" pitchFamily="34" charset="-122"/>
              <a:ea typeface="思源黑体 Normal" panose="020B0400000000000000" pitchFamily="34" charset="-122"/>
            </a:endParaRPr>
          </a:p>
        </p:txBody>
      </p:sp>
      <p:sp>
        <p:nvSpPr>
          <p:cNvPr id="4" name="空心弧 3"/>
          <p:cNvSpPr/>
          <p:nvPr>
            <p:custDataLst>
              <p:tags r:id="rId18"/>
            </p:custDataLst>
          </p:nvPr>
        </p:nvSpPr>
        <p:spPr>
          <a:xfrm rot="5400000" flipH="1">
            <a:off x="8000512" y="3108445"/>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Normal" panose="020B0400000000000000" pitchFamily="34" charset="-122"/>
              <a:ea typeface="思源黑体 Normal" panose="020B0400000000000000" pitchFamily="34" charset="-122"/>
            </a:endParaRPr>
          </a:p>
        </p:txBody>
      </p:sp>
      <p:sp>
        <p:nvSpPr>
          <p:cNvPr id="6" name="TextBox 13"/>
          <p:cNvSpPr txBox="1"/>
          <p:nvPr>
            <p:custDataLst>
              <p:tags r:id="rId19"/>
            </p:custDataLst>
          </p:nvPr>
        </p:nvSpPr>
        <p:spPr>
          <a:xfrm>
            <a:off x="4102848" y="3443451"/>
            <a:ext cx="3884098" cy="563880"/>
          </a:xfrm>
          <a:prstGeom prst="rect">
            <a:avLst/>
          </a:prstGeom>
          <a:noFill/>
        </p:spPr>
        <p:txBody>
          <a:bodyPr wrap="square" lIns="0" tIns="0" rIns="0" bIns="0" rtlCol="0">
            <a:spAutoFit/>
          </a:bodyPr>
          <a:p>
            <a:pPr algn="l">
              <a:lnSpc>
                <a:spcPts val="2200"/>
              </a:lnSpc>
            </a:pP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示</a:t>
            </a:r>
            <a:r>
              <a:rPr lang="zh-CN" sz="1600" dirty="0">
                <a:solidFill>
                  <a:schemeClr val="tx1">
                    <a:lumMod val="75000"/>
                    <a:lumOff val="25000"/>
                  </a:schemeClr>
                </a:solidFill>
                <a:latin typeface="思源黑体 Normal" panose="020B0400000000000000" pitchFamily="34" charset="-122"/>
                <a:ea typeface="思源黑体 Normal" panose="020B0400000000000000" pitchFamily="34" charset="-122"/>
              </a:rPr>
              <a:t>例</a:t>
            </a:r>
            <a:r>
              <a:rPr sz="1600" dirty="0">
                <a:solidFill>
                  <a:schemeClr val="tx1">
                    <a:lumMod val="75000"/>
                    <a:lumOff val="25000"/>
                  </a:schemeClr>
                </a:solidFill>
                <a:latin typeface="思源黑体 Normal" panose="020B0400000000000000" pitchFamily="34" charset="-122"/>
                <a:ea typeface="思源黑体 Normal" panose="020B0400000000000000" pitchFamily="34" charset="-122"/>
              </a:rPr>
              <a:t>重格式化的目标：调整现有示例的表示形式，以更好地适应模型的推理过程。</a:t>
            </a:r>
            <a:endParaRPr sz="16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7" name="TextBox 14"/>
          <p:cNvSpPr txBox="1"/>
          <p:nvPr>
            <p:custDataLst>
              <p:tags r:id="rId20"/>
            </p:custDataLst>
          </p:nvPr>
        </p:nvSpPr>
        <p:spPr>
          <a:xfrm>
            <a:off x="2193585" y="3756423"/>
            <a:ext cx="1228622" cy="676910"/>
          </a:xfrm>
          <a:prstGeom prst="rect">
            <a:avLst/>
          </a:prstGeom>
          <a:noFill/>
        </p:spPr>
        <p:txBody>
          <a:bodyPr wrap="square" lIns="0" tIns="0" rIns="0" bIns="0" rtlCol="0">
            <a:spAutoFit/>
          </a:bodyPr>
          <a:p>
            <a:pPr algn="ctr"/>
            <a:r>
              <a:rPr lang="zh-CN" altLang="en-US" sz="2200" dirty="0">
                <a:solidFill>
                  <a:schemeClr val="bg1"/>
                </a:solidFill>
                <a:latin typeface="思源黑体 Normal" panose="020B0400000000000000" pitchFamily="34" charset="-122"/>
                <a:ea typeface="思源黑体 Normal" panose="020B0400000000000000" pitchFamily="34" charset="-122"/>
              </a:rPr>
              <a:t>示例重</a:t>
            </a:r>
            <a:r>
              <a:rPr lang="zh-CN" altLang="en-US" sz="2200" dirty="0">
                <a:solidFill>
                  <a:schemeClr val="bg1"/>
                </a:solidFill>
                <a:latin typeface="思源黑体 Normal" panose="020B0400000000000000" pitchFamily="34" charset="-122"/>
                <a:ea typeface="思源黑体 Normal" panose="020B0400000000000000" pitchFamily="34" charset="-122"/>
              </a:rPr>
              <a:t>格式化</a:t>
            </a:r>
            <a:endParaRPr lang="zh-CN" altLang="en-US" sz="2200" dirty="0">
              <a:solidFill>
                <a:schemeClr val="bg1"/>
              </a:solidFill>
              <a:latin typeface="思源黑体 Normal" panose="020B0400000000000000" pitchFamily="34" charset="-122"/>
              <a:ea typeface="思源黑体 Normal" panose="020B0400000000000000" pitchFamily="34" charset="-122"/>
            </a:endParaRPr>
          </a:p>
        </p:txBody>
      </p:sp>
      <p:sp>
        <p:nvSpPr>
          <p:cNvPr id="9" name="任意多边形 29"/>
          <p:cNvSpPr/>
          <p:nvPr>
            <p:custDataLst>
              <p:tags r:id="rId21"/>
            </p:custDataLst>
          </p:nvPr>
        </p:nvSpPr>
        <p:spPr bwMode="auto">
          <a:xfrm>
            <a:off x="2598484" y="3412788"/>
            <a:ext cx="332610" cy="215954"/>
          </a:xfrm>
          <a:custGeom>
            <a:avLst/>
            <a:gdLst>
              <a:gd name="connsiteX0" fmla="*/ 542180 w 547688"/>
              <a:gd name="connsiteY0" fmla="*/ 59519 h 355600"/>
              <a:gd name="connsiteX1" fmla="*/ 543735 w 547688"/>
              <a:gd name="connsiteY1" fmla="*/ 59519 h 355600"/>
              <a:gd name="connsiteX2" fmla="*/ 543735 w 547688"/>
              <a:gd name="connsiteY2" fmla="*/ 60325 h 355600"/>
              <a:gd name="connsiteX3" fmla="*/ 545351 w 547688"/>
              <a:gd name="connsiteY3" fmla="*/ 60325 h 355600"/>
              <a:gd name="connsiteX4" fmla="*/ 546130 w 547688"/>
              <a:gd name="connsiteY4" fmla="*/ 60325 h 355600"/>
              <a:gd name="connsiteX5" fmla="*/ 547688 w 547688"/>
              <a:gd name="connsiteY5" fmla="*/ 62662 h 355600"/>
              <a:gd name="connsiteX6" fmla="*/ 547688 w 547688"/>
              <a:gd name="connsiteY6" fmla="*/ 343885 h 355600"/>
              <a:gd name="connsiteX7" fmla="*/ 542953 w 547688"/>
              <a:gd name="connsiteY7" fmla="*/ 348282 h 355600"/>
              <a:gd name="connsiteX8" fmla="*/ 542277 w 547688"/>
              <a:gd name="connsiteY8" fmla="*/ 352085 h 355600"/>
              <a:gd name="connsiteX9" fmla="*/ 536734 w 547688"/>
              <a:gd name="connsiteY9" fmla="*/ 355600 h 355600"/>
              <a:gd name="connsiteX10" fmla="*/ 14002 w 547688"/>
              <a:gd name="connsiteY10" fmla="*/ 355600 h 355600"/>
              <a:gd name="connsiteX11" fmla="*/ 0 w 547688"/>
              <a:gd name="connsiteY11" fmla="*/ 343882 h 355600"/>
              <a:gd name="connsiteX12" fmla="*/ 0 w 547688"/>
              <a:gd name="connsiteY12" fmla="*/ 62644 h 355600"/>
              <a:gd name="connsiteX13" fmla="*/ 3112 w 547688"/>
              <a:gd name="connsiteY13" fmla="*/ 60301 h 355600"/>
              <a:gd name="connsiteX14" fmla="*/ 7779 w 547688"/>
              <a:gd name="connsiteY14" fmla="*/ 61082 h 355600"/>
              <a:gd name="connsiteX15" fmla="*/ 186522 w 547688"/>
              <a:gd name="connsiteY15" fmla="*/ 194014 h 355600"/>
              <a:gd name="connsiteX16" fmla="*/ 244997 w 547688"/>
              <a:gd name="connsiteY16" fmla="*/ 237502 h 355600"/>
              <a:gd name="connsiteX17" fmla="*/ 274716 w 547688"/>
              <a:gd name="connsiteY17" fmla="*/ 259511 h 355600"/>
              <a:gd name="connsiteX18" fmla="*/ 277702 w 547688"/>
              <a:gd name="connsiteY18" fmla="*/ 259511 h 355600"/>
              <a:gd name="connsiteX19" fmla="*/ 14875 w 547688"/>
              <a:gd name="connsiteY19" fmla="*/ 0 h 355600"/>
              <a:gd name="connsiteX20" fmla="*/ 536799 w 547688"/>
              <a:gd name="connsiteY20" fmla="*/ 0 h 355600"/>
              <a:gd name="connsiteX21" fmla="*/ 547688 w 547688"/>
              <a:gd name="connsiteY21" fmla="*/ 9331 h 355600"/>
              <a:gd name="connsiteX22" fmla="*/ 547688 w 547688"/>
              <a:gd name="connsiteY22" fmla="*/ 13218 h 355600"/>
              <a:gd name="connsiteX23" fmla="*/ 278559 w 547688"/>
              <a:gd name="connsiteY23" fmla="*/ 190500 h 355600"/>
              <a:gd name="connsiteX24" fmla="*/ 277003 w 547688"/>
              <a:gd name="connsiteY24" fmla="*/ 190500 h 355600"/>
              <a:gd name="connsiteX25" fmla="*/ 275448 w 547688"/>
              <a:gd name="connsiteY25" fmla="*/ 190500 h 355600"/>
              <a:gd name="connsiteX26" fmla="*/ 274260 w 547688"/>
              <a:gd name="connsiteY26" fmla="*/ 189726 h 355600"/>
              <a:gd name="connsiteX27" fmla="*/ 273425 w 547688"/>
              <a:gd name="connsiteY27" fmla="*/ 189726 h 355600"/>
              <a:gd name="connsiteX28" fmla="*/ 0 w 547688"/>
              <a:gd name="connsiteY28" fmla="*/ 13976 h 355600"/>
              <a:gd name="connsiteX29" fmla="*/ 0 w 547688"/>
              <a:gd name="connsiteY29" fmla="*/ 9330 h 355600"/>
              <a:gd name="connsiteX30" fmla="*/ 4674 w 547688"/>
              <a:gd name="connsiteY30" fmla="*/ 3427 h 355600"/>
              <a:gd name="connsiteX31" fmla="*/ 12919 w 547688"/>
              <a:gd name="connsiteY31" fmla="*/ 1805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688" h="355600">
                <a:moveTo>
                  <a:pt x="542180" y="59519"/>
                </a:moveTo>
                <a:cubicBezTo>
                  <a:pt x="542957" y="59519"/>
                  <a:pt x="542957" y="58738"/>
                  <a:pt x="543735" y="59519"/>
                </a:cubicBezTo>
                <a:lnTo>
                  <a:pt x="543735" y="60325"/>
                </a:lnTo>
                <a:lnTo>
                  <a:pt x="545351" y="60325"/>
                </a:lnTo>
                <a:cubicBezTo>
                  <a:pt x="545351" y="60325"/>
                  <a:pt x="546130" y="60325"/>
                  <a:pt x="546130" y="60325"/>
                </a:cubicBezTo>
                <a:cubicBezTo>
                  <a:pt x="546909" y="61104"/>
                  <a:pt x="547688" y="61883"/>
                  <a:pt x="547688" y="62662"/>
                </a:cubicBezTo>
                <a:cubicBezTo>
                  <a:pt x="547688" y="62662"/>
                  <a:pt x="547688" y="62662"/>
                  <a:pt x="547688" y="343885"/>
                </a:cubicBezTo>
                <a:lnTo>
                  <a:pt x="542953" y="348282"/>
                </a:lnTo>
                <a:lnTo>
                  <a:pt x="542277" y="352085"/>
                </a:lnTo>
                <a:cubicBezTo>
                  <a:pt x="541207" y="354233"/>
                  <a:pt x="539457" y="355600"/>
                  <a:pt x="536734" y="355600"/>
                </a:cubicBezTo>
                <a:cubicBezTo>
                  <a:pt x="536734" y="355600"/>
                  <a:pt x="536734" y="355600"/>
                  <a:pt x="14002" y="355600"/>
                </a:cubicBezTo>
                <a:cubicBezTo>
                  <a:pt x="7779" y="355600"/>
                  <a:pt x="0" y="350132"/>
                  <a:pt x="0" y="343882"/>
                </a:cubicBezTo>
                <a:cubicBezTo>
                  <a:pt x="0" y="343882"/>
                  <a:pt x="0" y="343882"/>
                  <a:pt x="0" y="62644"/>
                </a:cubicBezTo>
                <a:cubicBezTo>
                  <a:pt x="0" y="61863"/>
                  <a:pt x="2334" y="61082"/>
                  <a:pt x="3112" y="60301"/>
                </a:cubicBezTo>
                <a:cubicBezTo>
                  <a:pt x="3889" y="60301"/>
                  <a:pt x="7001" y="60301"/>
                  <a:pt x="7779" y="61082"/>
                </a:cubicBezTo>
                <a:cubicBezTo>
                  <a:pt x="7779" y="61082"/>
                  <a:pt x="7779" y="61082"/>
                  <a:pt x="186522" y="194014"/>
                </a:cubicBezTo>
                <a:lnTo>
                  <a:pt x="244997" y="237502"/>
                </a:lnTo>
                <a:lnTo>
                  <a:pt x="274716" y="259511"/>
                </a:lnTo>
                <a:lnTo>
                  <a:pt x="277702" y="259511"/>
                </a:lnTo>
                <a:close/>
                <a:moveTo>
                  <a:pt x="14875" y="0"/>
                </a:moveTo>
                <a:cubicBezTo>
                  <a:pt x="14875" y="0"/>
                  <a:pt x="14875" y="0"/>
                  <a:pt x="536799" y="0"/>
                </a:cubicBezTo>
                <a:cubicBezTo>
                  <a:pt x="543021" y="0"/>
                  <a:pt x="547688" y="3888"/>
                  <a:pt x="547688" y="9331"/>
                </a:cubicBezTo>
                <a:cubicBezTo>
                  <a:pt x="547688" y="9331"/>
                  <a:pt x="547688" y="9331"/>
                  <a:pt x="547688" y="13218"/>
                </a:cubicBezTo>
                <a:cubicBezTo>
                  <a:pt x="547688" y="13218"/>
                  <a:pt x="547688" y="13218"/>
                  <a:pt x="278559" y="190500"/>
                </a:cubicBezTo>
                <a:cubicBezTo>
                  <a:pt x="277781" y="190500"/>
                  <a:pt x="277003" y="190500"/>
                  <a:pt x="277003" y="190500"/>
                </a:cubicBezTo>
                <a:cubicBezTo>
                  <a:pt x="276226" y="190500"/>
                  <a:pt x="276226" y="190500"/>
                  <a:pt x="275448" y="190500"/>
                </a:cubicBezTo>
                <a:lnTo>
                  <a:pt x="274260" y="189726"/>
                </a:lnTo>
                <a:lnTo>
                  <a:pt x="273425" y="189726"/>
                </a:lnTo>
                <a:cubicBezTo>
                  <a:pt x="273425" y="189726"/>
                  <a:pt x="273425" y="189726"/>
                  <a:pt x="0" y="13976"/>
                </a:cubicBezTo>
                <a:cubicBezTo>
                  <a:pt x="0" y="13976"/>
                  <a:pt x="0" y="13976"/>
                  <a:pt x="0" y="9330"/>
                </a:cubicBezTo>
                <a:cubicBezTo>
                  <a:pt x="0" y="6621"/>
                  <a:pt x="1948" y="4685"/>
                  <a:pt x="4674" y="3427"/>
                </a:cubicBezTo>
                <a:lnTo>
                  <a:pt x="12919" y="1805"/>
                </a:lnTo>
                <a:close/>
              </a:path>
            </a:pathLst>
          </a:custGeom>
          <a:solidFill>
            <a:schemeClr val="bg1"/>
          </a:solidFill>
          <a:ln>
            <a:noFill/>
          </a:ln>
        </p:spPr>
        <p:txBody>
          <a:bodyPr vert="horz" wrap="square" lIns="91440" tIns="45720" rIns="91440" bIns="45720" numCol="1" anchor="t" anchorCtr="0" compatLnSpc="1">
            <a:noAutofit/>
          </a:bodyPr>
          <a:p>
            <a:endParaRPr lang="zh-CN" altLang="en-US" dirty="0">
              <a:latin typeface="思源黑体 Normal" panose="020B0400000000000000" pitchFamily="34" charset="-122"/>
              <a:ea typeface="思源黑体 Normal" panose="020B0400000000000000" pitchFamily="34" charset="-122"/>
            </a:endParaRPr>
          </a:p>
        </p:txBody>
      </p:sp>
      <p:sp>
        <p:nvSpPr>
          <p:cNvPr id="10" name="文本框 9"/>
          <p:cNvSpPr txBox="1"/>
          <p:nvPr>
            <p:custDataLst>
              <p:tags r:id="rId22"/>
            </p:custDataLst>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Tree>
    <p:custDataLst>
      <p:tags r:id="rId2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fade">
                                      <p:cBhvr>
                                        <p:cTn id="14" dur="500"/>
                                        <p:tgtEl>
                                          <p:spTgt spid="1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1000"/>
                            </p:stCondLst>
                            <p:childTnLst>
                              <p:par>
                                <p:cTn id="25" presetID="16" presetClass="entr" presetSubtype="21" fill="hold" grpId="0"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inVertical)">
                                      <p:cBhvr>
                                        <p:cTn id="27" dur="1000"/>
                                        <p:tgtEl>
                                          <p:spTgt spid="1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fade">
                                      <p:cBhvr>
                                        <p:cTn id="46" dur="500"/>
                                        <p:tgtEl>
                                          <p:spTgt spid="136"/>
                                        </p:tgtEl>
                                      </p:cBhvr>
                                    </p:animEffect>
                                  </p:childTnLst>
                                </p:cTn>
                              </p:par>
                            </p:childTnLst>
                          </p:cTn>
                        </p:par>
                        <p:par>
                          <p:cTn id="47" fill="hold">
                            <p:stCondLst>
                              <p:cond delay="2500"/>
                            </p:stCondLst>
                            <p:childTnLst>
                              <p:par>
                                <p:cTn id="48" presetID="16" presetClass="entr" presetSubtype="21"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barn(inVertical)">
                                      <p:cBhvr>
                                        <p:cTn id="50" dur="1000"/>
                                        <p:tgtEl>
                                          <p:spTgt spid="13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par>
                          <p:cTn id="64" fill="hold">
                            <p:stCondLst>
                              <p:cond delay="4000"/>
                            </p:stCondLst>
                            <p:childTnLst>
                              <p:par>
                                <p:cTn id="65" presetID="16" presetClass="entr" presetSubtype="21"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arn(inVertical)">
                                      <p:cBhvr>
                                        <p:cTn id="67" dur="10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3" grpId="0" bldLvl="0" animBg="1"/>
      <p:bldP spid="124" grpId="0" bldLvl="0" animBg="1"/>
      <p:bldP spid="125" grpId="0" bldLvl="0" animBg="1"/>
      <p:bldP spid="126" grpId="0"/>
      <p:bldP spid="127" grpId="0"/>
      <p:bldP spid="131" grpId="0" bldLvl="0" animBg="1"/>
      <p:bldP spid="133" grpId="0"/>
      <p:bldP spid="134" grpId="0" bldLvl="0" animBg="1"/>
      <p:bldP spid="135" grpId="0" bldLvl="0" animBg="1"/>
      <p:bldP spid="136" grpId="0" bldLvl="0" animBg="1"/>
      <p:bldP spid="137" grpId="0" bldLvl="0" animBg="1"/>
      <p:bldP spid="138" grpId="0"/>
      <p:bldP spid="139" grpId="0"/>
      <p:bldP spid="2" grpId="0" bldLvl="0" animBg="1"/>
      <p:bldP spid="3" grpId="0" bldLvl="0" animBg="1"/>
      <p:bldP spid="4" grpId="0" bldLvl="0" animBg="1"/>
      <p:bldP spid="6" grpId="0"/>
      <p:bldP spid="7" grpId="0"/>
      <p:bldP spid="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cxnSp>
        <p:nvCxnSpPr>
          <p:cNvPr id="127" name="Straight Connector 23"/>
          <p:cNvCxnSpPr/>
          <p:nvPr>
            <p:custDataLst>
              <p:tags r:id="rId2"/>
            </p:custDataLst>
          </p:nvPr>
        </p:nvCxnSpPr>
        <p:spPr bwMode="auto">
          <a:xfrm>
            <a:off x="5796081" y="1807433"/>
            <a:ext cx="0" cy="3996691"/>
          </a:xfrm>
          <a:prstGeom prst="line">
            <a:avLst/>
          </a:prstGeom>
          <a:noFill/>
          <a:ln w="12700" cap="flat" cmpd="sng" algn="ctr">
            <a:solidFill>
              <a:schemeClr val="tx1"/>
            </a:solidFill>
            <a:prstDash val="solid"/>
            <a:miter lim="800000"/>
          </a:ln>
          <a:effectLst/>
        </p:spPr>
      </p:cxnSp>
      <p:sp>
        <p:nvSpPr>
          <p:cNvPr id="138" name="Text Placeholder 8"/>
          <p:cNvSpPr txBox="1"/>
          <p:nvPr>
            <p:custDataLst>
              <p:tags r:id="rId3"/>
            </p:custDataLst>
          </p:nvPr>
        </p:nvSpPr>
        <p:spPr>
          <a:xfrm>
            <a:off x="1673591" y="1376947"/>
            <a:ext cx="2009593" cy="336342"/>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无监督</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方法</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139" name="Text Placeholder 9"/>
          <p:cNvSpPr txBox="1"/>
          <p:nvPr>
            <p:custDataLst>
              <p:tags r:id="rId4"/>
            </p:custDataLst>
          </p:nvPr>
        </p:nvSpPr>
        <p:spPr>
          <a:xfrm>
            <a:off x="1418590" y="2049780"/>
            <a:ext cx="2908300" cy="3853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20000"/>
              </a:lnSpc>
              <a:buNone/>
            </a:pPr>
            <a:r>
              <a:rPr sz="1800" b="1" dirty="0">
                <a:solidFill>
                  <a:schemeClr val="tx1"/>
                </a:solidFill>
                <a:latin typeface="微软雅黑" panose="020B0503020204020204" charset="-122"/>
                <a:ea typeface="微软雅黑" panose="020B0503020204020204" charset="-122"/>
                <a:sym typeface="Arial" panose="020B0704020202020204" pitchFamily="34" charset="0"/>
              </a:rPr>
              <a:t>距离度量方法</a:t>
            </a:r>
            <a:r>
              <a:rPr lang="zh-CN" altLang="en-US" sz="1800" b="1" dirty="0">
                <a:solidFill>
                  <a:schemeClr val="tx1"/>
                </a:solidFill>
                <a:latin typeface="微软雅黑" panose="020B0503020204020204" charset="-122"/>
                <a:ea typeface="微软雅黑" panose="020B0503020204020204" charset="-122"/>
                <a:sym typeface="Arial" panose="020B0704020202020204" pitchFamily="34" charset="0"/>
              </a:rPr>
              <a:t>：</a:t>
            </a:r>
            <a:endParaRPr lang="zh-CN" altLang="en-US" sz="18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基于𝑘近邻的无监督检索器，用于选择上下文中的示例。即检索与测试查询样本语义相似的示例来构建相应的提示。</a:t>
            </a:r>
            <a:endPar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r>
              <a:rPr lang="zh-CN" altLang="en-US" sz="1800" b="1" dirty="0">
                <a:solidFill>
                  <a:schemeClr val="tx1"/>
                </a:solidFill>
                <a:latin typeface="微软雅黑" panose="020B0503020204020204" charset="-122"/>
                <a:ea typeface="微软雅黑" panose="020B0503020204020204" charset="-122"/>
                <a:sym typeface="Arial" panose="020B0704020202020204" pitchFamily="34" charset="0"/>
              </a:rPr>
              <a:t>互信息方法：</a:t>
            </a:r>
            <a:endParaRPr lang="zh-CN" altLang="en-US" sz="18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通过选择在输入与模型输出之间</a:t>
            </a:r>
            <a:r>
              <a:rPr lang="zh-CN" altLang="en-US" sz="1800" b="1"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最大化互信息的提示模板</a:t>
            </a:r>
            <a:r>
              <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来优化提示选择。</a:t>
            </a:r>
            <a:endPar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p:txBody>
      </p:sp>
      <p:sp>
        <p:nvSpPr>
          <p:cNvPr id="142" name="Text Placeholder 8"/>
          <p:cNvSpPr txBox="1"/>
          <p:nvPr/>
        </p:nvSpPr>
        <p:spPr>
          <a:xfrm>
            <a:off x="8054706" y="1376947"/>
            <a:ext cx="2009593" cy="336342"/>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有监督方法</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Text Placeholder 8"/>
          <p:cNvSpPr txBox="1"/>
          <p:nvPr>
            <p:custDataLst>
              <p:tags r:id="rId5"/>
            </p:custDataLst>
          </p:nvPr>
        </p:nvSpPr>
        <p:spPr>
          <a:xfrm>
            <a:off x="4791710" y="989330"/>
            <a:ext cx="2009775" cy="398780"/>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gn="ctr">
              <a:buFont typeface="Wingdings" panose="05000000000000000000" charset="0"/>
              <a:buChar char=""/>
            </a:pPr>
            <a:r>
              <a:rPr lang="zh-CN" altLang="en-US" sz="2000" dirty="0">
                <a:solidFill>
                  <a:schemeClr val="bg1"/>
                </a:solidFill>
                <a:latin typeface="思源黑体 Normal" panose="020B0400000000000000" pitchFamily="34" charset="-122"/>
                <a:ea typeface="思源黑体 Normal" panose="020B0400000000000000" pitchFamily="34" charset="-122"/>
                <a:sym typeface="+mn-ea"/>
              </a:rPr>
              <a:t>示例选择</a:t>
            </a:r>
            <a:endParaRPr lang="zh-CN" altLang="en-US" sz="20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4" name="Text Placeholder 9"/>
          <p:cNvSpPr txBox="1"/>
          <p:nvPr>
            <p:custDataLst>
              <p:tags r:id="rId6"/>
            </p:custDataLst>
          </p:nvPr>
        </p:nvSpPr>
        <p:spPr>
          <a:xfrm>
            <a:off x="7360920" y="2049780"/>
            <a:ext cx="3397250" cy="38531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20000"/>
              </a:lnSpc>
              <a:buNone/>
            </a:pPr>
            <a:r>
              <a:rPr sz="1800" b="1" dirty="0">
                <a:solidFill>
                  <a:schemeClr val="tx1"/>
                </a:solidFill>
                <a:latin typeface="微软雅黑" panose="020B0503020204020204" charset="-122"/>
                <a:ea typeface="微软雅黑" panose="020B0503020204020204" charset="-122"/>
                <a:sym typeface="Arial" panose="020B0704020202020204" pitchFamily="34" charset="0"/>
              </a:rPr>
              <a:t>标注数据和语言模型检索</a:t>
            </a:r>
            <a:r>
              <a:rPr lang="zh-CN" sz="1800" b="1" dirty="0">
                <a:solidFill>
                  <a:schemeClr val="tx1"/>
                </a:solidFill>
                <a:latin typeface="微软雅黑" panose="020B0503020204020204" charset="-122"/>
                <a:ea typeface="微软雅黑" panose="020B0503020204020204" charset="-122"/>
                <a:sym typeface="Arial" panose="020B0704020202020204" pitchFamily="34" charset="0"/>
              </a:rPr>
              <a:t>：</a:t>
            </a:r>
            <a:endParaRPr lang="zh-CN" sz="1800" b="1" dirty="0">
              <a:solidFill>
                <a:schemeClr val="tx1"/>
              </a:solidFill>
              <a:latin typeface="微软雅黑" panose="020B0503020204020204" charset="-122"/>
              <a:ea typeface="微软雅黑" panose="020B0503020204020204" charset="-122"/>
              <a:sym typeface="Arial" panose="020B0704020202020204" pitchFamily="34" charset="0"/>
            </a:endParaRPr>
          </a:p>
          <a:p>
            <a:pPr marL="342900" indent="-342900">
              <a:lnSpc>
                <a:spcPct val="120000"/>
              </a:lnSpc>
              <a:buFont typeface="+mj-lt"/>
              <a:buAutoNum type="arabicPeriod"/>
            </a:pPr>
            <a:r>
              <a:rPr lang="zh-CN" altLang="en-US" sz="1800" b="1"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生成带注释的数据：</a:t>
            </a:r>
            <a:r>
              <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使用了语言模型（LM）对训练示例进行评分，并根据这些评分将示例标记为正例或负例。</a:t>
            </a:r>
            <a:endPar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342900" indent="-342900">
              <a:lnSpc>
                <a:spcPct val="120000"/>
              </a:lnSpc>
              <a:buFont typeface="+mj-lt"/>
              <a:buAutoNum type="arabicPeriod"/>
            </a:pPr>
            <a:r>
              <a:rPr lang="zh-CN" altLang="en-US" sz="1800" b="1"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训练密集检索器：</a:t>
            </a:r>
            <a:r>
              <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对比学习来训练一个密集检索器（dense retriever）。这个检索器的任务是从给定的训练数据中检索出与测试实例最相似的提示。</a:t>
            </a:r>
            <a:endParaRPr lang="zh-CN" altLang="en-US" sz="18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down)">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9">
                                            <p:txEl>
                                              <p:pRg st="0" end="0"/>
                                            </p:txEl>
                                          </p:spTgt>
                                        </p:tgtEl>
                                        <p:attrNameLst>
                                          <p:attrName>style.visibility</p:attrName>
                                        </p:attrNameLst>
                                      </p:cBhvr>
                                      <p:to>
                                        <p:strVal val="visible"/>
                                      </p:to>
                                    </p:set>
                                    <p:animEffect transition="in" filter="wipe(down)">
                                      <p:cBhvr>
                                        <p:cTn id="12" dur="500"/>
                                        <p:tgtEl>
                                          <p:spTgt spid="1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9">
                                            <p:txEl>
                                              <p:pRg st="1" end="1"/>
                                            </p:txEl>
                                          </p:spTgt>
                                        </p:tgtEl>
                                        <p:attrNameLst>
                                          <p:attrName>style.visibility</p:attrName>
                                        </p:attrNameLst>
                                      </p:cBhvr>
                                      <p:to>
                                        <p:strVal val="visible"/>
                                      </p:to>
                                    </p:set>
                                    <p:animEffect transition="in" filter="wipe(down)">
                                      <p:cBhvr>
                                        <p:cTn id="17" dur="500"/>
                                        <p:tgtEl>
                                          <p:spTgt spid="1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9">
                                            <p:txEl>
                                              <p:pRg st="2" end="2"/>
                                            </p:txEl>
                                          </p:spTgt>
                                        </p:tgtEl>
                                        <p:attrNameLst>
                                          <p:attrName>style.visibility</p:attrName>
                                        </p:attrNameLst>
                                      </p:cBhvr>
                                      <p:to>
                                        <p:strVal val="visible"/>
                                      </p:to>
                                    </p:set>
                                    <p:animEffect transition="in" filter="wipe(down)">
                                      <p:cBhvr>
                                        <p:cTn id="22" dur="500"/>
                                        <p:tgtEl>
                                          <p:spTgt spid="1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9">
                                            <p:txEl>
                                              <p:pRg st="3" end="3"/>
                                            </p:txEl>
                                          </p:spTgt>
                                        </p:tgtEl>
                                        <p:attrNameLst>
                                          <p:attrName>style.visibility</p:attrName>
                                        </p:attrNameLst>
                                      </p:cBhvr>
                                      <p:to>
                                        <p:strVal val="visible"/>
                                      </p:to>
                                    </p:set>
                                    <p:animEffect transition="in" filter="wipe(down)">
                                      <p:cBhvr>
                                        <p:cTn id="27" dur="500"/>
                                        <p:tgtEl>
                                          <p:spTgt spid="1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down)">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down)">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down)">
                                      <p:cBhvr>
                                        <p:cTn id="4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9" name="Text Placeholder 9"/>
          <p:cNvSpPr txBox="1"/>
          <p:nvPr>
            <p:custDataLst>
              <p:tags r:id="rId2"/>
            </p:custDataLst>
          </p:nvPr>
        </p:nvSpPr>
        <p:spPr>
          <a:xfrm>
            <a:off x="1418590" y="1661160"/>
            <a:ext cx="9613265" cy="47453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20000"/>
              </a:lnSpc>
              <a:buNone/>
            </a:pPr>
            <a:r>
              <a:rPr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直接从LLMs生成示例</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问题：ICL高度依赖通常从外部数据集中选择的示例，这可能导致性能不稳定。</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方法：自生成上下文学习（SG-ICL），从LLM自身生成示例以减少对外部示例的依赖。</a:t>
            </a:r>
            <a:endParaRPr lang="zh-CN" altLang="en-US" sz="1600" b="1"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r>
              <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rPr>
              <a:t>位置编码方法：</a:t>
            </a:r>
            <a:endPar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问题：传统的上下文学习通常受长度限制，难以从大量示例中吸收监督信息，因此在少样本之外的场景中表现受限。</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方法：使用特殊的位置嵌入分别对示例进行</a:t>
            </a: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编码</a:t>
            </a: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，然后通过重新缩放的注意力机制将其提供给测试示例。</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r>
              <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rPr>
              <a:t>修改示例的潜在表示：</a:t>
            </a:r>
            <a:endPar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问题：上下文学习在许多情况下效果有限，难以定量控制，并占用上下文窗口空间。</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将上下文学习重新表述为上下文向量（ICV）。ICV的使用分为两步：首先，通过对示例进行前向传播，从LLM的潜在嵌入中创建上下文向量，该向量捕捉任务的关键信息；然后，在处理新查询时，通过ICV调整LLM的潜在状态，而不是在提示中添加示例。</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Text Placeholder 8"/>
          <p:cNvSpPr txBox="1"/>
          <p:nvPr>
            <p:custDataLst>
              <p:tags r:id="rId3"/>
            </p:custDataLst>
          </p:nvPr>
        </p:nvSpPr>
        <p:spPr>
          <a:xfrm>
            <a:off x="4791710" y="989330"/>
            <a:ext cx="2009775" cy="398780"/>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gn="ct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mn-ea"/>
              </a:rPr>
              <a:t>示例重格式化</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Tree>
    <p:custDataLst>
      <p:tags r:id="rId4"/>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9" name="Text Placeholder 9"/>
          <p:cNvSpPr txBox="1"/>
          <p:nvPr>
            <p:custDataLst>
              <p:tags r:id="rId2"/>
            </p:custDataLst>
          </p:nvPr>
        </p:nvSpPr>
        <p:spPr>
          <a:xfrm>
            <a:off x="1418590" y="1661160"/>
            <a:ext cx="9613265" cy="47453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20000"/>
              </a:lnSpc>
              <a:buNone/>
            </a:pPr>
            <a:r>
              <a:rPr sz="1600" b="1" dirty="0">
                <a:solidFill>
                  <a:schemeClr val="tx1"/>
                </a:solidFill>
                <a:latin typeface="微软雅黑" panose="020B0503020204020204" charset="-122"/>
                <a:ea typeface="微软雅黑" panose="020B0503020204020204" charset="-122"/>
                <a:sym typeface="Arial" panose="020B0704020202020204" pitchFamily="34" charset="0"/>
              </a:rPr>
              <a:t>基于输入的相似性进行排序</a:t>
            </a:r>
            <a:r>
              <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rPr>
              <a:t>：</a:t>
            </a:r>
            <a:endPar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方法：根据示例与输入的接近程度进行排列，将最接近的示例放在最右边的位置。</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r>
              <a:rPr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根据全局和局部熵度量（Entropy Metrics）确定排序</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方法：基于候选排列在该集上的熵统计来识别高效的提示。</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r>
              <a:rPr sz="1600" b="1" dirty="0">
                <a:solidFill>
                  <a:schemeClr val="tx1"/>
                </a:solidFill>
                <a:latin typeface="微软雅黑" panose="020B0503020204020204" charset="-122"/>
                <a:ea typeface="微软雅黑" panose="020B0503020204020204" charset="-122"/>
                <a:sym typeface="Arial" panose="020B0704020202020204" pitchFamily="34" charset="0"/>
              </a:rPr>
              <a:t>从简单到复杂排列示例</a:t>
            </a:r>
            <a:r>
              <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rPr>
              <a:t>：</a:t>
            </a:r>
            <a:endParaRPr lang="zh-CN" altLang="en-US" sz="1600" b="1" dirty="0">
              <a:solidFill>
                <a:schemeClr val="tx1"/>
              </a:solidFill>
              <a:latin typeface="微软雅黑" panose="020B0503020204020204" charset="-122"/>
              <a:ea typeface="微软雅黑" panose="020B050302020402020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问题：大多数排序方法需要高计算成本来引入先验知识。</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a:lnSpc>
                <a:spcPct val="120000"/>
              </a:lnSpc>
            </a:pPr>
            <a:r>
              <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rPr>
              <a:t>方法：在推理过程中逐步增加提示示例的复杂性，难度可以由人类专家或基于LLMs的度量（如困惑度）来评估。</a:t>
            </a: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a:p>
            <a:pPr marL="0" indent="0">
              <a:lnSpc>
                <a:spcPct val="120000"/>
              </a:lnSpc>
              <a:buNone/>
            </a:pPr>
            <a:endParaRPr lang="zh-CN" altLang="en-US" sz="1600" dirty="0">
              <a:solidFill>
                <a:schemeClr val="tx1">
                  <a:lumMod val="65000"/>
                  <a:lumOff val="35000"/>
                </a:schemeClr>
              </a:solidFill>
              <a:latin typeface="思源黑体 Light" panose="020B0300000000000000" pitchFamily="34" charset="-122"/>
              <a:ea typeface="思源黑体 Light" panose="020B0300000000000000" pitchFamily="34" charset="-122"/>
              <a:sym typeface="Arial" panose="020B0704020202020204" pitchFamily="34" charset="0"/>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3" name="Text Placeholder 8"/>
          <p:cNvSpPr txBox="1"/>
          <p:nvPr>
            <p:custDataLst>
              <p:tags r:id="rId3"/>
            </p:custDataLst>
          </p:nvPr>
        </p:nvSpPr>
        <p:spPr>
          <a:xfrm>
            <a:off x="4791710" y="989330"/>
            <a:ext cx="2009775" cy="398780"/>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gn="ct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mn-ea"/>
              </a:rPr>
              <a:t>示例排序</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266700"/>
            <a:ext cx="12187555" cy="607695"/>
            <a:chOff x="0" y="420"/>
            <a:chExt cx="19193" cy="746"/>
          </a:xfrm>
        </p:grpSpPr>
        <p:sp>
          <p:nvSpPr>
            <p:cNvPr id="19" name="任意多边形 18"/>
            <p:cNvSpPr/>
            <p:nvPr/>
          </p:nvSpPr>
          <p:spPr>
            <a:xfrm>
              <a:off x="0" y="420"/>
              <a:ext cx="4870" cy="746"/>
            </a:xfrm>
            <a:custGeom>
              <a:avLst/>
              <a:gdLst>
                <a:gd name="connsiteX0" fmla="*/ 0 w 4900"/>
                <a:gd name="connsiteY0" fmla="*/ 7 h 746"/>
                <a:gd name="connsiteX1" fmla="*/ 4900 w 4900"/>
                <a:gd name="connsiteY1" fmla="*/ 0 h 746"/>
                <a:gd name="connsiteX2" fmla="*/ 4619 w 4900"/>
                <a:gd name="connsiteY2" fmla="*/ 746 h 746"/>
                <a:gd name="connsiteX3" fmla="*/ 0 w 4900"/>
                <a:gd name="connsiteY3" fmla="*/ 746 h 746"/>
                <a:gd name="connsiteX4" fmla="*/ 0 w 4900"/>
                <a:gd name="connsiteY4" fmla="*/ 7 h 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0" h="746">
                  <a:moveTo>
                    <a:pt x="0" y="7"/>
                  </a:moveTo>
                  <a:lnTo>
                    <a:pt x="4900" y="0"/>
                  </a:lnTo>
                  <a:lnTo>
                    <a:pt x="4619" y="746"/>
                  </a:lnTo>
                  <a:lnTo>
                    <a:pt x="0" y="746"/>
                  </a:lnTo>
                  <a:lnTo>
                    <a:pt x="0" y="7"/>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44" name="任意多边形 43"/>
            <p:cNvSpPr/>
            <p:nvPr/>
          </p:nvSpPr>
          <p:spPr>
            <a:xfrm flipH="1" flipV="1">
              <a:off x="4712" y="427"/>
              <a:ext cx="14481" cy="739"/>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9420" h="739">
                  <a:moveTo>
                    <a:pt x="0" y="0"/>
                  </a:moveTo>
                  <a:lnTo>
                    <a:pt x="9420" y="0"/>
                  </a:lnTo>
                  <a:lnTo>
                    <a:pt x="9235" y="739"/>
                  </a:lnTo>
                  <a:lnTo>
                    <a:pt x="0" y="739"/>
                  </a:lnTo>
                  <a:lnTo>
                    <a:pt x="0" y="0"/>
                  </a:lnTo>
                  <a:close/>
                </a:path>
              </a:pathLst>
            </a:custGeom>
            <a:solidFill>
              <a:srgbClr val="003F8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52" name="文本框 51"/>
          <p:cNvSpPr txBox="1"/>
          <p:nvPr/>
        </p:nvSpPr>
        <p:spPr>
          <a:xfrm>
            <a:off x="391795" y="363855"/>
            <a:ext cx="2599055" cy="398780"/>
          </a:xfrm>
          <a:prstGeom prst="rect">
            <a:avLst/>
          </a:prstGeom>
          <a:noFill/>
        </p:spPr>
        <p:txBody>
          <a:bodyPr wrap="square" rtlCol="0">
            <a:spAutoFit/>
          </a:bodyPr>
          <a:lstStyle/>
          <a:p>
            <a:pPr algn="l"/>
            <a:r>
              <a:rPr lang="en-US" altLang="zh-CN"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01 </a:t>
            </a:r>
            <a:r>
              <a:rPr 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ICL</a:t>
            </a:r>
            <a:r>
              <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rPr>
              <a:t>介绍</a:t>
            </a:r>
            <a:endParaRPr lang="zh-CN" altLang="en-US" sz="2000" b="1" dirty="0">
              <a:solidFill>
                <a:schemeClr val="bg1"/>
              </a:solidFill>
              <a:latin typeface="思源黑体" panose="020B0500000000000000" pitchFamily="34" charset="-122"/>
              <a:ea typeface="思源黑体" panose="020B0500000000000000" pitchFamily="34" charset="-122"/>
              <a:cs typeface="Impact" panose="020B0806030902050204" charset="0"/>
              <a:sym typeface="思源黑体" panose="020B0500000000000000" pitchFamily="34" charset="-122"/>
            </a:endParaRPr>
          </a:p>
        </p:txBody>
      </p:sp>
      <p:pic>
        <p:nvPicPr>
          <p:cNvPr id="126" name="图片 12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829800" y="254000"/>
            <a:ext cx="635000" cy="635000"/>
          </a:xfrm>
          <a:prstGeom prst="rect">
            <a:avLst/>
          </a:prstGeom>
        </p:spPr>
      </p:pic>
      <p:sp>
        <p:nvSpPr>
          <p:cNvPr id="138" name="Text Placeholder 8"/>
          <p:cNvSpPr txBox="1"/>
          <p:nvPr>
            <p:custDataLst>
              <p:tags r:id="rId2"/>
            </p:custDataLst>
          </p:nvPr>
        </p:nvSpPr>
        <p:spPr>
          <a:xfrm>
            <a:off x="781685" y="1130300"/>
            <a:ext cx="9047480" cy="33718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charset="0"/>
              <a:buChar char=""/>
            </a:pP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文本</a:t>
            </a:r>
            <a:r>
              <a:rPr lang="en-US" altLang="zh-CN"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ICL</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：What Makes Good In-Context Examples for GPT-3?（</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ACL22</a:t>
            </a:r>
            <a:r>
              <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rPr>
              <a:t>）</a:t>
            </a:r>
            <a:endParaRPr lang="zh-CN" altLang="en-US" sz="1800" dirty="0">
              <a:solidFill>
                <a:schemeClr val="bg1"/>
              </a:solidFill>
              <a:latin typeface="思源黑体 Normal" panose="020B0400000000000000" pitchFamily="34" charset="-122"/>
              <a:ea typeface="思源黑体 Normal" panose="020B0400000000000000" pitchFamily="34" charset="-122"/>
              <a:sym typeface="Arial" panose="020B0704020202020204" pitchFamily="34" charset="0"/>
            </a:endParaRPr>
          </a:p>
        </p:txBody>
      </p:sp>
      <p:sp>
        <p:nvSpPr>
          <p:cNvPr id="143" name="Text Placeholder 9"/>
          <p:cNvSpPr txBox="1"/>
          <p:nvPr/>
        </p:nvSpPr>
        <p:spPr>
          <a:xfrm>
            <a:off x="781685" y="1526540"/>
            <a:ext cx="9338945" cy="89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sz="1800" dirty="0">
                <a:solidFill>
                  <a:schemeClr val="tx1">
                    <a:lumMod val="85000"/>
                    <a:lumOff val="15000"/>
                  </a:schemeClr>
                </a:solidFill>
                <a:latin typeface="微软雅黑" panose="020B0503020204020204" charset="-122"/>
                <a:ea typeface="微软雅黑" panose="020B0503020204020204" charset="-122"/>
                <a:sym typeface="+mn-ea"/>
              </a:rPr>
              <a:t>挑战：</a:t>
            </a:r>
            <a:r>
              <a:rPr sz="1800" dirty="0">
                <a:solidFill>
                  <a:schemeClr val="tx1">
                    <a:lumMod val="85000"/>
                    <a:lumOff val="15000"/>
                  </a:schemeClr>
                </a:solidFill>
                <a:latin typeface="微软雅黑" panose="020B0503020204020204" charset="-122"/>
                <a:ea typeface="微软雅黑" panose="020B0503020204020204" charset="-122"/>
                <a:sym typeface="+mn-ea"/>
              </a:rPr>
              <a:t>不同上下文示例的差异显著</a:t>
            </a:r>
            <a:r>
              <a:rPr lang="zh-CN" sz="1800" dirty="0">
                <a:solidFill>
                  <a:schemeClr val="tx1">
                    <a:lumMod val="85000"/>
                    <a:lumOff val="15000"/>
                  </a:schemeClr>
                </a:solidFill>
                <a:latin typeface="微软雅黑" panose="020B0503020204020204" charset="-122"/>
                <a:ea typeface="微软雅黑" panose="020B0503020204020204" charset="-122"/>
                <a:sym typeface="+mn-ea"/>
              </a:rPr>
              <a:t>，</a:t>
            </a:r>
            <a:r>
              <a:rPr sz="1800" dirty="0">
                <a:solidFill>
                  <a:schemeClr val="tx1">
                    <a:lumMod val="85000"/>
                    <a:lumOff val="15000"/>
                  </a:schemeClr>
                </a:solidFill>
                <a:latin typeface="微软雅黑" panose="020B0503020204020204" charset="-122"/>
                <a:ea typeface="微软雅黑" panose="020B0503020204020204" charset="-122"/>
                <a:sym typeface="+mn-ea"/>
              </a:rPr>
              <a:t>采用对整个数据集执行组合搜索来选择最佳上下文实例在计算上不切实际。如何选择最佳上下文实例是本文要解决的问题。</a:t>
            </a:r>
            <a:endParaRPr sz="1800" dirty="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 name="文本框 1"/>
          <p:cNvSpPr txBox="1"/>
          <p:nvPr/>
        </p:nvSpPr>
        <p:spPr>
          <a:xfrm>
            <a:off x="10464800" y="425450"/>
            <a:ext cx="1722755" cy="337185"/>
          </a:xfrm>
          <a:prstGeom prst="rect">
            <a:avLst/>
          </a:prstGeom>
          <a:noFill/>
        </p:spPr>
        <p:txBody>
          <a:bodyPr wrap="square" rtlCol="0">
            <a:spAutoFit/>
          </a:bodyPr>
          <a:p>
            <a:pPr algn="l"/>
            <a:r>
              <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rPr>
              <a:t>中国科学院大学</a:t>
            </a:r>
            <a:endParaRPr lang="zh-CN" altLang="en-US" sz="1600" dirty="0">
              <a:solidFill>
                <a:schemeClr val="bg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2" name="矩形 101"/>
          <p:cNvSpPr/>
          <p:nvPr>
            <p:custDataLst>
              <p:tags r:id="rId3"/>
            </p:custDataLst>
          </p:nvPr>
        </p:nvSpPr>
        <p:spPr>
          <a:xfrm>
            <a:off x="781685" y="5074285"/>
            <a:ext cx="10227945" cy="1753235"/>
          </a:xfrm>
          <a:prstGeom prst="rect">
            <a:avLst/>
          </a:prstGeom>
        </p:spPr>
        <p:txBody>
          <a:bodyPr wrap="square">
            <a:spAutoFit/>
          </a:bodyPr>
          <a:p>
            <a:pPr marL="0" lvl="0" indent="0" fontAlgn="auto">
              <a:lnSpc>
                <a:spcPct val="150000"/>
              </a:lnSpc>
            </a:pPr>
            <a:r>
              <a:rPr lang="zh-CN" altLang="en-US" b="1" dirty="0">
                <a:solidFill>
                  <a:schemeClr val="tx1">
                    <a:lumMod val="85000"/>
                    <a:lumOff val="15000"/>
                  </a:schemeClr>
                </a:solidFill>
                <a:latin typeface="微软雅黑" panose="020B0503020204020204" charset="-122"/>
                <a:ea typeface="微软雅黑" panose="020B0503020204020204" charset="-122"/>
                <a:sym typeface="+mn-ea"/>
              </a:rPr>
              <a:t>验证上下文示例和测试示例之间的距离对GPT-3性能的影响</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：示例和测试源x通常具</a:t>
            </a:r>
            <a:r>
              <a:rPr lang="zh-CN" altLang="en-US" b="1" dirty="0">
                <a:solidFill>
                  <a:schemeClr val="tx1">
                    <a:lumMod val="85000"/>
                    <a:lumOff val="15000"/>
                  </a:schemeClr>
                </a:solidFill>
                <a:latin typeface="微软雅黑" panose="020B0503020204020204" charset="-122"/>
                <a:ea typeface="微软雅黑" panose="020B0503020204020204" charset="-122"/>
                <a:sym typeface="+mn-ea"/>
              </a:rPr>
              <a:t>有语义或词汇相似性。</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本文通过</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计算欧氏距离，</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选择最远和最近对</a:t>
            </a:r>
            <a:r>
              <a:rPr lang="en-US" altLang="zh-CN" dirty="0">
                <a:solidFill>
                  <a:schemeClr val="tx1">
                    <a:lumMod val="85000"/>
                    <a:lumOff val="15000"/>
                  </a:schemeClr>
                </a:solidFill>
                <a:latin typeface="微软雅黑" panose="020B0503020204020204" charset="-122"/>
                <a:ea typeface="微软雅黑" panose="020B0503020204020204" charset="-122"/>
                <a:sym typeface="+mn-ea"/>
              </a:rPr>
              <a:t>10</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个示例输入到</a:t>
            </a:r>
            <a:r>
              <a:rPr lang="en-US" altLang="zh-CN" dirty="0">
                <a:solidFill>
                  <a:schemeClr val="tx1">
                    <a:lumMod val="85000"/>
                    <a:lumOff val="15000"/>
                  </a:schemeClr>
                </a:solidFill>
                <a:latin typeface="微软雅黑" panose="020B0503020204020204" charset="-122"/>
                <a:ea typeface="微软雅黑" panose="020B0503020204020204" charset="-122"/>
                <a:sym typeface="+mn-ea"/>
              </a:rPr>
              <a:t>GPT</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中，结果</a:t>
            </a:r>
            <a:r>
              <a:rPr lang="zh-CN" altLang="en-US" dirty="0">
                <a:solidFill>
                  <a:schemeClr val="tx1">
                    <a:lumMod val="85000"/>
                    <a:lumOff val="15000"/>
                  </a:schemeClr>
                </a:solidFill>
                <a:latin typeface="微软雅黑" panose="020B0503020204020204" charset="-122"/>
                <a:ea typeface="微软雅黑" panose="020B0503020204020204" charset="-122"/>
                <a:sym typeface="+mn-ea"/>
              </a:rPr>
              <a:t>表明最近邻示例比最远示例产生了更好的结果。白点:（未使用的训练样本），灰点（随机抽取的训练样本），红点（用k近邻算法在句子编码器的嵌入空间中选择的训练样本。</a:t>
            </a:r>
            <a:endParaRPr lang="zh-CN" altLang="en-US" dirty="0">
              <a:solidFill>
                <a:schemeClr val="tx1">
                  <a:lumMod val="85000"/>
                  <a:lumOff val="15000"/>
                </a:schemeClr>
              </a:solidFill>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2433320" y="2352040"/>
            <a:ext cx="7324725" cy="2752725"/>
          </a:xfrm>
          <a:prstGeom prst="rect">
            <a:avLst/>
          </a:prstGeom>
        </p:spPr>
      </p:pic>
    </p:spTree>
    <p:custDataLst>
      <p:tags r:id="rId6"/>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0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03.xml><?xml version="1.0" encoding="utf-8"?>
<p:tagLst xmlns:p="http://schemas.openxmlformats.org/presentationml/2006/main">
  <p:tag name="KSO_WM_DIAGRAM_VIRTUALLY_FRAME" val="{&quot;height&quot;:407.8211023622048,&quot;left&quot;:59.61685039370077,&quot;top&quot;:111.2444094488189,&quot;width&quot;:861.15}"/>
</p:tagLst>
</file>

<file path=ppt/tags/tag104.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0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06.xml><?xml version="1.0" encoding="utf-8"?>
<p:tagLst xmlns:p="http://schemas.openxmlformats.org/presentationml/2006/main">
  <p:tag name="KSO_WM_DIAGRAM_VIRTUALLY_FRAME" val="{&quot;height&quot;:407.8211023622048,&quot;left&quot;:59.61685039370077,&quot;top&quot;:111.2444094488189,&quot;width&quot;:861.15}"/>
</p:tagLst>
</file>

<file path=ppt/tags/tag107.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10.xml><?xml version="1.0" encoding="utf-8"?>
<p:tagLst xmlns:p="http://schemas.openxmlformats.org/presentationml/2006/main">
  <p:tag name="KSO_WM_DIAGRAM_VIRTUALLY_FRAME" val="{&quot;height&quot;:407.8211023622048,&quot;left&quot;:59.61685039370077,&quot;top&quot;:111.2444094488189,&quot;width&quot;:861.15}"/>
</p:tagLst>
</file>

<file path=ppt/tags/tag111.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DIAGRAM_VIRTUALLY_FRAME" val="{&quot;height&quot;:407.8211023622048,&quot;left&quot;:59.61685039370077,&quot;top&quot;:111.2444094488189,&quot;width&quot;:861.15}"/>
  <p:tag name="KSO_WM_BEAUTIFY_FLAG" val=""/>
</p:tagLst>
</file>

<file path=ppt/tags/tag11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15.xml><?xml version="1.0" encoding="utf-8"?>
<p:tagLst xmlns:p="http://schemas.openxmlformats.org/presentationml/2006/main">
  <p:tag name="KSO_WM_DIAGRAM_VIRTUALLY_FRAME" val="{&quot;height&quot;:407.8211023622048,&quot;left&quot;:59.61685039370077,&quot;top&quot;:111.2444094488189,&quot;width&quot;:861.15}"/>
</p:tagLst>
</file>

<file path=ppt/tags/tag116.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17.xml><?xml version="1.0" encoding="utf-8"?>
<p:tagLst xmlns:p="http://schemas.openxmlformats.org/presentationml/2006/main">
  <p:tag name="KSO_WM_DIAGRAM_VIRTUALLY_FRAME" val="{&quot;height&quot;:407.8211023622048,&quot;left&quot;:59.61685039370077,&quot;top&quot;:111.2444094488189,&quot;width&quot;:861.15}"/>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20.xml><?xml version="1.0" encoding="utf-8"?>
<p:tagLst xmlns:p="http://schemas.openxmlformats.org/presentationml/2006/main">
  <p:tag name="KSO_WM_DIAGRAM_VIRTUALLY_FRAME" val="{&quot;height&quot;:407.8211023622048,&quot;left&quot;:59.61685039370077,&quot;top&quot;:111.2444094488189,&quot;width&quot;:861.15}"/>
</p:tagLst>
</file>

<file path=ppt/tags/tag121.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DIAGRAM_VIRTUALLY_FRAME" val="{&quot;height&quot;:407.8211023622048,&quot;left&quot;:59.61685039370077,&quot;top&quot;:111.2444094488189,&quot;width&quot;:861.15}"/>
</p:tagLst>
</file>

<file path=ppt/tags/tag12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27.xml><?xml version="1.0" encoding="utf-8"?>
<p:tagLst xmlns:p="http://schemas.openxmlformats.org/presentationml/2006/main">
  <p:tag name="KSO_WM_DIAGRAM_VIRTUALLY_FRAME" val="{&quot;height&quot;:407.8211023622048,&quot;left&quot;:59.61685039370077,&quot;top&quot;:111.2444094488189,&quot;width&quot;:861.15}"/>
</p:tagLst>
</file>

<file path=ppt/tags/tag128.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3.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30.xml><?xml version="1.0" encoding="utf-8"?>
<p:tagLst xmlns:p="http://schemas.openxmlformats.org/presentationml/2006/main">
  <p:tag name="KSO_WM_DIAGRAM_VIRTUALLY_FRAME" val="{&quot;height&quot;:407.8211023622048,&quot;left&quot;:59.61685039370077,&quot;top&quot;:111.2444094488189,&quot;width&quot;:861.15}"/>
</p:tagLst>
</file>

<file path=ppt/tags/tag131.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3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33.xml><?xml version="1.0" encoding="utf-8"?>
<p:tagLst xmlns:p="http://schemas.openxmlformats.org/presentationml/2006/main">
  <p:tag name="KSO_WM_DIAGRAM_VIRTUALLY_FRAME" val="{&quot;height&quot;:407.8211023622048,&quot;left&quot;:59.61685039370077,&quot;top&quot;:111.2444094488189,&quot;width&quot;:861.15}"/>
</p:tagLst>
</file>

<file path=ppt/tags/tag134.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DIAGRAM_VIRTUALLY_FRAME" val="{&quot;height&quot;:407.8211023622048,&quot;left&quot;:59.61685039370077,&quot;top&quot;:111.2444094488189,&quot;width&quot;:861.15}"/>
  <p:tag name="KSO_WM_BEAUTIFY_FLAG" val=""/>
</p:tagLst>
</file>

<file path=ppt/tags/tag13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38.xml><?xml version="1.0" encoding="utf-8"?>
<p:tagLst xmlns:p="http://schemas.openxmlformats.org/presentationml/2006/main">
  <p:tag name="KSO_WM_DIAGRAM_VIRTUALLY_FRAME" val="{&quot;height&quot;:407.8211023622048,&quot;left&quot;:59.61685039370077,&quot;top&quot;:111.2444094488189,&quot;width&quot;:861.15}"/>
</p:tagLst>
</file>

<file path=ppt/tags/tag139.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14.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4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4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42.xml><?xml version="1.0" encoding="utf-8"?>
<p:tagLst xmlns:p="http://schemas.openxmlformats.org/presentationml/2006/main">
  <p:tag name="KSO_WPP_MARK_KEY" val="3f3c2661-072a-4f78-b974-b6982ef2c5c3"/>
  <p:tag name="COMMONDATA" val="eyJoZGlkIjoiYjNkNDYxMmIwNmM5NTY2OTdkODYxNGM2OGY2YmI2OGYifQ=="/>
  <p:tag name="commondata" val="eyJoZGlkIjoiZDkyNGYyMmU1Nzk4NDlmNDY1ZjRjOGE1MGRlNzU3NTgifQ=="/>
</p:tagLst>
</file>

<file path=ppt/tags/tag15.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6.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7.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8.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19.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xml><?xml version="1.0" encoding="utf-8"?>
<p:tagLst xmlns:p="http://schemas.openxmlformats.org/presentationml/2006/main">
  <p:tag name="KSO_WM_DIAGRAM_VIRTUALLY_FRAME" val="{&quot;height&quot;:324.85,&quot;left&quot;:443.7,&quot;top&quot;:117.45,&quot;width&quot;:321.25}"/>
</p:tagLst>
</file>

<file path=ppt/tags/tag20.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1.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2.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3.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4.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5.xml><?xml version="1.0" encoding="utf-8"?>
<p:tagLst xmlns:p="http://schemas.openxmlformats.org/presentationml/2006/main">
  <p:tag name="KSO_WM_DIAGRAM_VIRTUALLY_FRAME" val="{&quot;height&quot;:379.5344881889763,&quot;left&quot;:145.88535433070865,&quot;top&quot;:113.4643307086614,&quot;width&quot;:715.8602362204725}"/>
</p:tagLst>
</file>

<file path=ppt/tags/tag26.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27.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28.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29.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3.xml><?xml version="1.0" encoding="utf-8"?>
<p:tagLst xmlns:p="http://schemas.openxmlformats.org/presentationml/2006/main">
  <p:tag name="KSO_WM_DIAGRAM_VIRTUALLY_FRAME" val="{&quot;height&quot;:324.85,&quot;left&quot;:443.7,&quot;top&quot;:117.45,&quot;width&quot;:321.25}"/>
</p:tagLst>
</file>

<file path=ppt/tags/tag30.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31.xml><?xml version="1.0" encoding="utf-8"?>
<p:tagLst xmlns:p="http://schemas.openxmlformats.org/presentationml/2006/main">
  <p:tag name="KSO_WM_DIAGRAM_VIRTUALLY_FRAME" val="{&quot;height&quot;:379.5344881889763,&quot;left&quot;:145.88535433070865,&quot;top&quot;:113.4643307086614,&quot;width&quot;:715.8602362204725}"/>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4.xml><?xml version="1.0" encoding="utf-8"?>
<p:tagLst xmlns:p="http://schemas.openxmlformats.org/presentationml/2006/main">
  <p:tag name="KSO_WM_DIAGRAM_VIRTUALLY_FRAME" val="{&quot;height&quot;:338.39661417322833,&quot;left&quot;:111.7,&quot;top&quot;:108.42102362204723,&quot;width&quot;:509.178188976378}"/>
</p:tagLst>
</file>

<file path=ppt/tags/tag35.xml><?xml version="1.0" encoding="utf-8"?>
<p:tagLst xmlns:p="http://schemas.openxmlformats.org/presentationml/2006/main">
  <p:tag name="KSO_WM_DIAGRAM_VIRTUALLY_FRAME" val="{&quot;height&quot;:338.39661417322833,&quot;left&quot;:111.7,&quot;top&quot;:108.42102362204723,&quot;width&quot;:509.178188976378}"/>
</p:tagLst>
</file>

<file path=ppt/tags/tag36.xml><?xml version="1.0" encoding="utf-8"?>
<p:tagLst xmlns:p="http://schemas.openxmlformats.org/presentationml/2006/main">
  <p:tag name="KSO_WM_DIAGRAM_VIRTUALLY_FRAME" val="{&quot;height&quot;:338.39661417322833,&quot;left&quot;:111.7,&quot;top&quot;:108.42102362204723,&quot;width&quot;:509.178188976378}"/>
</p:tagLst>
</file>

<file path=ppt/tags/tag37.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38.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3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xml><?xml version="1.0" encoding="utf-8"?>
<p:tagLst xmlns:p="http://schemas.openxmlformats.org/presentationml/2006/main">
  <p:tag name="KSO_WM_DIAGRAM_VIRTUALLY_FRAME" val="{&quot;height&quot;:324.85,&quot;left&quot;:443.7,&quot;top&quot;:117.45,&quot;width&quot;:321.25}"/>
</p:tagLst>
</file>

<file path=ppt/tags/tag40.xml><?xml version="1.0" encoding="utf-8"?>
<p:tagLst xmlns:p="http://schemas.openxmlformats.org/presentationml/2006/main">
  <p:tag name="KSO_WM_DIAGRAM_VIRTUALLY_FRAME" val="{&quot;height&quot;:338.39661417322833,&quot;left&quot;:111.7,&quot;top&quot;:108.42102362204723,&quot;width&quot;:509.178188976378}"/>
</p:tagLst>
</file>

<file path=ppt/tags/tag41.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3.xml><?xml version="1.0" encoding="utf-8"?>
<p:tagLst xmlns:p="http://schemas.openxmlformats.org/presentationml/2006/main">
  <p:tag name="KSO_WM_DIAGRAM_VIRTUALLY_FRAME" val="{&quot;height&quot;:338.39661417322833,&quot;left&quot;:111.7,&quot;top&quot;:108.42102362204723,&quot;width&quot;:509.178188976378}"/>
</p:tagLst>
</file>

<file path=ppt/tags/tag44.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4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6.xml><?xml version="1.0" encoding="utf-8"?>
<p:tagLst xmlns:p="http://schemas.openxmlformats.org/presentationml/2006/main">
  <p:tag name="KSO_WM_DIAGRAM_VIRTUALLY_FRAME" val="{&quot;height&quot;:338.39661417322833,&quot;left&quot;:111.7,&quot;top&quot;:108.42102362204723,&quot;width&quot;:509.178188976378}"/>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xml><?xml version="1.0" encoding="utf-8"?>
<p:tagLst xmlns:p="http://schemas.openxmlformats.org/presentationml/2006/main">
  <p:tag name="KSO_WM_DIAGRAM_VIRTUALLY_FRAME" val="{&quot;height&quot;:324.85,&quot;left&quot;:443.7,&quot;top&quot;:117.45,&quot;width&quot;:321.25}"/>
</p:tagLst>
</file>

<file path=ppt/tags/tag50.xml><?xml version="1.0" encoding="utf-8"?>
<p:tagLst xmlns:p="http://schemas.openxmlformats.org/presentationml/2006/main">
  <p:tag name="KSO_WM_DIAGRAM_VIRTUALLY_FRAME" val="{&quot;height&quot;:338.39661417322833,&quot;left&quot;:111.7,&quot;top&quot;:108.42102362204723,&quot;width&quot;:509.178188976378}"/>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4.xml><?xml version="1.0" encoding="utf-8"?>
<p:tagLst xmlns:p="http://schemas.openxmlformats.org/presentationml/2006/main">
  <p:tag name="KSO_WM_DIAGRAM_VIRTUALLY_FRAME" val="{&quot;height&quot;:338.39661417322833,&quot;left&quot;:111.7,&quot;top&quot;:108.42102362204723,&quot;width&quot;:509.17818897637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0.xml><?xml version="1.0" encoding="utf-8"?>
<p:tagLst xmlns:p="http://schemas.openxmlformats.org/presentationml/2006/main">
  <p:tag name="KSO_WM_DIAGRAM_VIRTUALLY_FRAME" val="{&quot;height&quot;:338.39661417322833,&quot;left&quot;:111.7,&quot;top&quot;:108.42102362204723,&quot;width&quot;:509.178188976378}"/>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4.xml><?xml version="1.0" encoding="utf-8"?>
<p:tagLst xmlns:p="http://schemas.openxmlformats.org/presentationml/2006/main">
  <p:tag name="KSO_WM_DIAGRAM_VIRTUALLY_FRAME" val="{&quot;height&quot;:449.0666141732283,&quot;left&quot;:39.5,&quot;top&quot;:76.2,&quot;width&quot;:803.7666929133859}"/>
</p:tagLst>
</file>

<file path=ppt/tags/tag65.xml><?xml version="1.0" encoding="utf-8"?>
<p:tagLst xmlns:p="http://schemas.openxmlformats.org/presentationml/2006/main">
  <p:tag name="KSO_WM_DIAGRAM_VIRTUALLY_FRAME" val="{&quot;height&quot;:449.0666141732283,&quot;left&quot;:39.5,&quot;top&quot;:76.2,&quot;width&quot;:803.7666929133859}"/>
</p:tagLst>
</file>

<file path=ppt/tags/tag66.xml><?xml version="1.0" encoding="utf-8"?>
<p:tagLst xmlns:p="http://schemas.openxmlformats.org/presentationml/2006/main">
  <p:tag name="KSO_WM_DIAGRAM_VIRTUALLY_FRAME" val="{&quot;height&quot;:449.0666141732283,&quot;left&quot;:39.5,&quot;top&quot;:76.2,&quot;width&quot;:803.7666929133859}"/>
</p:tagLst>
</file>

<file path=ppt/tags/tag67.xml><?xml version="1.0" encoding="utf-8"?>
<p:tagLst xmlns:p="http://schemas.openxmlformats.org/presentationml/2006/main">
  <p:tag name="KSO_WM_DIAGRAM_VIRTUALLY_FRAME" val="{&quot;height&quot;:449.0666141732283,&quot;left&quot;:39.5,&quot;top&quot;:76.2,&quot;width&quot;:803.7666929133859}"/>
</p:tagLst>
</file>

<file path=ppt/tags/tag68.xml><?xml version="1.0" encoding="utf-8"?>
<p:tagLst xmlns:p="http://schemas.openxmlformats.org/presentationml/2006/main">
  <p:tag name="KSO_WM_DIAGRAM_VIRTUALLY_FRAME" val="{&quot;height&quot;:449.0666141732283,&quot;left&quot;:39.5,&quot;top&quot;:76.2,&quot;width&quot;:803.7666929133859}"/>
</p:tagLst>
</file>

<file path=ppt/tags/tag69.xml><?xml version="1.0" encoding="utf-8"?>
<p:tagLst xmlns:p="http://schemas.openxmlformats.org/presentationml/2006/main">
  <p:tag name="KSO_WM_DIAGRAM_VIRTUALLY_FRAME" val="{&quot;height&quot;:449.0666141732283,&quot;left&quot;:39.5,&quot;top&quot;:76.2,&quot;width&quot;:803.7666929133859}"/>
</p:tagLst>
</file>

<file path=ppt/tags/tag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0.xml><?xml version="1.0" encoding="utf-8"?>
<p:tagLst xmlns:p="http://schemas.openxmlformats.org/presentationml/2006/main">
  <p:tag name="KSO_WM_DIAGRAM_VIRTUALLY_FRAME" val="{&quot;height&quot;:449.0666141732283,&quot;left&quot;:39.5,&quot;top&quot;:76.2,&quot;width&quot;:803.7666929133859}"/>
</p:tagLst>
</file>

<file path=ppt/tags/tag71.xml><?xml version="1.0" encoding="utf-8"?>
<p:tagLst xmlns:p="http://schemas.openxmlformats.org/presentationml/2006/main">
  <p:tag name="KSO_WM_DIAGRAM_VIRTUALLY_FRAME" val="{&quot;height&quot;:449.0666141732283,&quot;left&quot;:39.5,&quot;top&quot;:76.2,&quot;width&quot;:803.7666929133859}"/>
</p:tagLst>
</file>

<file path=ppt/tags/tag72.xml><?xml version="1.0" encoding="utf-8"?>
<p:tagLst xmlns:p="http://schemas.openxmlformats.org/presentationml/2006/main">
  <p:tag name="KSO_WM_DIAGRAM_VIRTUALLY_FRAME" val="{&quot;height&quot;:449.0666141732283,&quot;left&quot;:39.5,&quot;top&quot;:76.2,&quot;width&quot;:803.7666929133859}"/>
</p:tagLst>
</file>

<file path=ppt/tags/tag73.xml><?xml version="1.0" encoding="utf-8"?>
<p:tagLst xmlns:p="http://schemas.openxmlformats.org/presentationml/2006/main">
  <p:tag name="KSO_WM_DIAGRAM_VIRTUALLY_FRAME" val="{&quot;height&quot;:449.0666141732283,&quot;left&quot;:39.5,&quot;top&quot;:76.2,&quot;width&quot;:803.7666929133859}"/>
</p:tagLst>
</file>

<file path=ppt/tags/tag74.xml><?xml version="1.0" encoding="utf-8"?>
<p:tagLst xmlns:p="http://schemas.openxmlformats.org/presentationml/2006/main">
  <p:tag name="KSO_WM_DIAGRAM_VIRTUALLY_FRAME" val="{&quot;height&quot;:449.0666141732283,&quot;left&quot;:39.5,&quot;top&quot;:76.2,&quot;width&quot;:803.7666929133859}"/>
</p:tagLst>
</file>

<file path=ppt/tags/tag75.xml><?xml version="1.0" encoding="utf-8"?>
<p:tagLst xmlns:p="http://schemas.openxmlformats.org/presentationml/2006/main">
  <p:tag name="KSO_WM_DIAGRAM_VIRTUALLY_FRAME" val="{&quot;height&quot;:449.0666141732283,&quot;left&quot;:39.5,&quot;top&quot;:76.2,&quot;width&quot;:803.7666929133859}"/>
</p:tagLst>
</file>

<file path=ppt/tags/tag76.xml><?xml version="1.0" encoding="utf-8"?>
<p:tagLst xmlns:p="http://schemas.openxmlformats.org/presentationml/2006/main">
  <p:tag name="KSO_WM_DIAGRAM_VIRTUALLY_FRAME" val="{&quot;height&quot;:449.0666141732283,&quot;left&quot;:39.5,&quot;top&quot;:76.2,&quot;width&quot;:803.7666929133859}"/>
</p:tagLst>
</file>

<file path=ppt/tags/tag77.xml><?xml version="1.0" encoding="utf-8"?>
<p:tagLst xmlns:p="http://schemas.openxmlformats.org/presentationml/2006/main">
  <p:tag name="KSO_WM_DIAGRAM_VIRTUALLY_FRAME" val="{&quot;height&quot;:449.0666141732283,&quot;left&quot;:39.5,&quot;top&quot;:76.2,&quot;width&quot;:803.7666929133859}"/>
</p:tagLst>
</file>

<file path=ppt/tags/tag7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9.xml><?xml version="1.0" encoding="utf-8"?>
<p:tagLst xmlns:p="http://schemas.openxmlformats.org/presentationml/2006/main">
  <p:tag name="KSO_WM_DIAGRAM_VIRTUALLY_FRAME" val="{&quot;height&quot;:338.4118897637794,&quot;left&quot;:105.71685039370077,&quot;top&quot;:123.0444094488189,&quot;width&quot;:744.4}"/>
</p:tagLst>
</file>

<file path=ppt/tags/tag8.xml><?xml version="1.0" encoding="utf-8"?>
<p:tagLst xmlns:p="http://schemas.openxmlformats.org/presentationml/2006/main">
  <p:tag name="KSO_WM_DIAGRAM_VIRTUALLY_FRAME" val="{&quot;height&quot;:338.39661417322833,&quot;left&quot;:111.7,&quot;top&quot;:108.42102362204723,&quot;width&quot;:509.178188976378}"/>
</p:tagLst>
</file>

<file path=ppt/tags/tag80.xml><?xml version="1.0" encoding="utf-8"?>
<p:tagLst xmlns:p="http://schemas.openxmlformats.org/presentationml/2006/main">
  <p:tag name="KSO_WM_DIAGRAM_VIRTUALLY_FRAME" val="{&quot;height&quot;:338.4118897637794,&quot;left&quot;:105.71685039370077,&quot;top&quot;:123.0444094488189,&quot;width&quot;:744.4}"/>
</p:tagLst>
</file>

<file path=ppt/tags/tag81.xml><?xml version="1.0" encoding="utf-8"?>
<p:tagLst xmlns:p="http://schemas.openxmlformats.org/presentationml/2006/main">
  <p:tag name="KSO_WM_DIAGRAM_VIRTUALLY_FRAME" val="{&quot;height&quot;:338.4118897637794,&quot;left&quot;:105.71685039370077,&quot;top&quot;:123.0444094488189,&quot;width&quot;:744.4}"/>
</p:tagLst>
</file>

<file path=ppt/tags/tag82.xml><?xml version="1.0" encoding="utf-8"?>
<p:tagLst xmlns:p="http://schemas.openxmlformats.org/presentationml/2006/main">
  <p:tag name="KSO_WM_DIAGRAM_VIRTUALLY_FRAME" val="{&quot;height&quot;:338.4118897637794,&quot;left&quot;:105.71685039370077,&quot;top&quot;:123.0444094488189,&quot;width&quot;:744.4}"/>
</p:tagLst>
</file>

<file path=ppt/tags/tag83.xml><?xml version="1.0" encoding="utf-8"?>
<p:tagLst xmlns:p="http://schemas.openxmlformats.org/presentationml/2006/main">
  <p:tag name="KSO_WM_DIAGRAM_VIRTUALLY_FRAME" val="{&quot;height&quot;:338.4118897637794,&quot;left&quot;:105.71685039370077,&quot;top&quot;:123.0444094488189,&quot;width&quot;:744.4}"/>
</p:tagLst>
</file>

<file path=ppt/tags/tag84.xml><?xml version="1.0" encoding="utf-8"?>
<p:tagLst xmlns:p="http://schemas.openxmlformats.org/presentationml/2006/main">
  <p:tag name="KSO_WM_DIAGRAM_VIRTUALLY_FRAME" val="{&quot;height&quot;:338.4118897637794,&quot;left&quot;:105.71685039370077,&quot;top&quot;:123.0444094488189,&quot;width&quot;:744.4}"/>
</p:tagLst>
</file>

<file path=ppt/tags/tag85.xml><?xml version="1.0" encoding="utf-8"?>
<p:tagLst xmlns:p="http://schemas.openxmlformats.org/presentationml/2006/main">
  <p:tag name="KSO_WM_DIAGRAM_VIRTUALLY_FRAME" val="{&quot;height&quot;:338.4118897637794,&quot;left&quot;:105.71685039370077,&quot;top&quot;:123.0444094488189,&quot;width&quot;:744.4}"/>
</p:tagLst>
</file>

<file path=ppt/tags/tag86.xml><?xml version="1.0" encoding="utf-8"?>
<p:tagLst xmlns:p="http://schemas.openxmlformats.org/presentationml/2006/main">
  <p:tag name="KSO_WM_DIAGRAM_VIRTUALLY_FRAME" val="{&quot;height&quot;:338.4118897637794,&quot;left&quot;:105.71685039370077,&quot;top&quot;:123.0444094488189,&quot;width&quot;:744.4}"/>
</p:tagLst>
</file>

<file path=ppt/tags/tag87.xml><?xml version="1.0" encoding="utf-8"?>
<p:tagLst xmlns:p="http://schemas.openxmlformats.org/presentationml/2006/main">
  <p:tag name="KSO_WM_DIAGRAM_VIRTUALLY_FRAME" val="{&quot;height&quot;:338.4118897637794,&quot;left&quot;:105.71685039370077,&quot;top&quot;:123.0444094488189,&quot;width&quot;:744.4}"/>
</p:tagLst>
</file>

<file path=ppt/tags/tag88.xml><?xml version="1.0" encoding="utf-8"?>
<p:tagLst xmlns:p="http://schemas.openxmlformats.org/presentationml/2006/main">
  <p:tag name="KSO_WM_DIAGRAM_VIRTUALLY_FRAME" val="{&quot;height&quot;:338.4118897637794,&quot;left&quot;:105.71685039370077,&quot;top&quot;:123.0444094488189,&quot;width&quot;:744.4}"/>
</p:tagLst>
</file>

<file path=ppt/tags/tag89.xml><?xml version="1.0" encoding="utf-8"?>
<p:tagLst xmlns:p="http://schemas.openxmlformats.org/presentationml/2006/main">
  <p:tag name="KSO_WM_DIAGRAM_VIRTUALLY_FRAME" val="{&quot;height&quot;:338.4118897637794,&quot;left&quot;:105.71685039370077,&quot;top&quot;:123.0444094488189,&quot;width&quot;:744.4}"/>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338.4118897637794,&quot;left&quot;:105.71685039370077,&quot;top&quot;:123.0444094488189,&quot;width&quot;:744.4}"/>
</p:tagLst>
</file>

<file path=ppt/tags/tag91.xml><?xml version="1.0" encoding="utf-8"?>
<p:tagLst xmlns:p="http://schemas.openxmlformats.org/presentationml/2006/main">
  <p:tag name="KSO_WM_DIAGRAM_VIRTUALLY_FRAME" val="{&quot;height&quot;:338.39661417322833,&quot;left&quot;:111.7,&quot;top&quot;:108.42102362204723,&quot;width&quot;:509.178188976378}"/>
</p:tagLst>
</file>

<file path=ppt/tags/tag9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96.xml><?xml version="1.0" encoding="utf-8"?>
<p:tagLst xmlns:p="http://schemas.openxmlformats.org/presentationml/2006/main">
  <p:tag name="KSO_WM_DIAGRAM_VIRTUALLY_FRAME" val="{&quot;height&quot;:338.39661417322833,&quot;left&quot;:111.7,&quot;top&quot;:108.42102362204723,&quot;width&quot;:509.178188976378}"/>
  <p:tag name="KSO_WM_BEAUTIFY_FLAG" val=""/>
</p:tagLst>
</file>

<file path=ppt/tags/tag9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98.xml><?xml version="1.0" encoding="utf-8"?>
<p:tagLst xmlns:p="http://schemas.openxmlformats.org/presentationml/2006/main">
  <p:tag name="KSO_WM_DIAGRAM_VIRTUALLY_FRAME" val="{&quot;height&quot;:407.8211023622048,&quot;left&quot;:59.61685039370077,&quot;top&quot;:111.2444094488189,&quot;width&quot;:861.15}"/>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733">
      <a:dk1>
        <a:sysClr val="windowText" lastClr="000000"/>
      </a:dk1>
      <a:lt1>
        <a:sysClr val="window" lastClr="FFFFFF"/>
      </a:lt1>
      <a:dk2>
        <a:srgbClr val="44546A"/>
      </a:dk2>
      <a:lt2>
        <a:srgbClr val="E7E6E6"/>
      </a:lt2>
      <a:accent1>
        <a:srgbClr val="003F88"/>
      </a:accent1>
      <a:accent2>
        <a:srgbClr val="003F8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7348</Words>
  <Application>WPS 演示</Application>
  <PresentationFormat>宽屏</PresentationFormat>
  <Paragraphs>378</Paragraphs>
  <Slides>28</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28</vt:i4>
      </vt:variant>
    </vt:vector>
  </HeadingPairs>
  <TitlesOfParts>
    <vt:vector size="55" baseType="lpstr">
      <vt:lpstr>Arial</vt:lpstr>
      <vt:lpstr>宋体</vt:lpstr>
      <vt:lpstr>Wingdings</vt:lpstr>
      <vt:lpstr>微软雅黑</vt:lpstr>
      <vt:lpstr>汉仪旗黑</vt:lpstr>
      <vt:lpstr>思源黑体</vt:lpstr>
      <vt:lpstr>汉仪中黑KW</vt:lpstr>
      <vt:lpstr>Calibri</vt:lpstr>
      <vt:lpstr>Impact</vt:lpstr>
      <vt:lpstr>Wingdings</vt:lpstr>
      <vt:lpstr>思源黑体 Normal</vt:lpstr>
      <vt:lpstr>思源黑体 Light</vt:lpstr>
      <vt:lpstr>宋体</vt:lpstr>
      <vt:lpstr>Arial Unicode MS</vt:lpstr>
      <vt:lpstr>等线</vt:lpstr>
      <vt:lpstr>汉仪中等线KW</vt:lpstr>
      <vt:lpstr>DejaVu Math TeX Gyre</vt:lpstr>
      <vt:lpstr>Aa林老师的字 (非商业使用)</vt:lpstr>
      <vt:lpstr>Cambria Math</vt:lpstr>
      <vt:lpstr>BatangChe</vt:lpstr>
      <vt:lpstr>Apple SD Gothic Neo</vt:lpstr>
      <vt:lpstr>DejaVuMathTeXGyre</vt:lpstr>
      <vt:lpstr>华文宋体</vt:lpstr>
      <vt:lpstr>宋体-简</vt:lpstr>
      <vt:lpstr>汉仪书宋二KW</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思无邪</cp:lastModifiedBy>
  <cp:revision>108</cp:revision>
  <dcterms:created xsi:type="dcterms:W3CDTF">2024-09-12T03:27:26Z</dcterms:created>
  <dcterms:modified xsi:type="dcterms:W3CDTF">2024-09-12T03:27:26Z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19392D3EEE444F5BAB33FF330C35F044_12</vt:lpwstr>
  </property>
  <property fmtid="{D5CDD505-2E9C-101B-9397-08002B2CF9AE}" pid="3" name="KSOProductBuildVer">
    <vt:lpwstr>2052-6.5.2.8766</vt:lpwstr>
  </property>
</Properties>
</file>